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presentationml.tags+xml" PartName="/ppt/tags/tag1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2"></Relationship><Relationship Target="docProps/app.xml" Type="http://schemas.openxmlformats.org/officeDocument/2006/relationships/extended-properties" Id="rId3"></Relationship><Relationship Target="docProps/custom.xml" Type="http://schemas.openxmlformats.org/officeDocument/2006/relationships/custom-properties" Id="rId4"></Relationship><Relationship Target="docProps/thumbnail.jpeg" Type="http://schemas.openxmlformats.org/package/2006/relationships/metadata/thumbnail" Id="rId5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2" r:id="rId4"/>
    <p:sldId id="261" r:id="rId5"/>
    <p:sldId id="259" r:id="rId6"/>
    <p:sldId id="672" r:id="rId7"/>
    <p:sldId id="677" r:id="rId8"/>
    <p:sldId id="685" r:id="rId9"/>
    <p:sldId id="686" r:id="rId10"/>
    <p:sldId id="689" r:id="rId11"/>
    <p:sldId id="688" r:id="rId12"/>
    <p:sldId id="687" r:id="rId13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2" pos="1209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1DF7E"/>
    <a:srgbClr val="D7FFC0"/>
    <a:srgbClr val="FFE893"/>
    <a:srgbClr val="FFE48F"/>
    <a:srgbClr val="2D686D"/>
    <a:srgbClr val="AF33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147" autoAdjust="0"/>
    <p:restoredTop sz="97481" autoAdjust="0"/>
  </p:normalViewPr>
  <p:slideViewPr>
    <p:cSldViewPr showGuides="1">
      <p:cViewPr varScale="1">
        <p:scale>
          <a:sx n="134" d="100"/>
          <a:sy n="134" d="100"/>
        </p:scale>
        <p:origin x="976" y="184"/>
      </p:cViewPr>
      <p:guideLst>
        <p:guide pos="120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?><Relationships xmlns="http://schemas.openxmlformats.org/package/2006/relationships"><Relationship Target="slides/slide7.xml" Type="http://schemas.openxmlformats.org/officeDocument/2006/relationships/slide" Id="rId8"></Relationship><Relationship Target="slides/slide12.xml" Type="http://schemas.openxmlformats.org/officeDocument/2006/relationships/slide" Id="rId13"></Relationship><Relationship Target="tableStyles.xml" Type="http://schemas.openxmlformats.org/officeDocument/2006/relationships/tableStyles" Id="rId18"></Relationship><Relationship Target="slides/slide2.xml" Type="http://schemas.openxmlformats.org/officeDocument/2006/relationships/slide" Id="rId3"></Relationship><Relationship Target="slides/slide6.xml" Type="http://schemas.openxmlformats.org/officeDocument/2006/relationships/slide" Id="rId7"></Relationship><Relationship Target="slides/slide11.xml" Type="http://schemas.openxmlformats.org/officeDocument/2006/relationships/slide" Id="rId12"></Relationship><Relationship Target="theme/theme1.xml" Type="http://schemas.openxmlformats.org/officeDocument/2006/relationships/theme" Id="rId17"></Relationship><Relationship Target="slides/slide1.xml" Type="http://schemas.openxmlformats.org/officeDocument/2006/relationships/slide" Id="rId2"></Relationship><Relationship Target="viewProps.xml" Type="http://schemas.openxmlformats.org/officeDocument/2006/relationships/viewProps" Id="rId16"></Relationship><Relationship Target="slideMasters/slideMaster1.xml" Type="http://schemas.openxmlformats.org/officeDocument/2006/relationships/slideMaster" Id="rId1"></Relationship><Relationship Target="slides/slide5.xml" Type="http://schemas.openxmlformats.org/officeDocument/2006/relationships/slide" Id="rId6"></Relationship><Relationship Target="slides/slide10.xml" Type="http://schemas.openxmlformats.org/officeDocument/2006/relationships/slide" Id="rId11"></Relationship><Relationship Target="slides/slide4.xml" Type="http://schemas.openxmlformats.org/officeDocument/2006/relationships/slide" Id="rId5"></Relationship><Relationship Target="presProps.xml" Type="http://schemas.openxmlformats.org/officeDocument/2006/relationships/presProps" Id="rId15"></Relationship><Relationship Target="slides/slide9.xml" Type="http://schemas.openxmlformats.org/officeDocument/2006/relationships/slide" Id="rId10"></Relationship><Relationship Target="slides/slide3.xml" Type="http://schemas.openxmlformats.org/officeDocument/2006/relationships/slide" Id="rId4"></Relationship><Relationship Target="slides/slide8.xml" Type="http://schemas.openxmlformats.org/officeDocument/2006/relationships/slide" Id="rId9"></Relationship><Relationship Target="notesMasters/notesMaster1.xml" Type="http://schemas.openxmlformats.org/officeDocument/2006/relationships/notesMaster" Id="rId14"></Relationship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0BCB5F9-7167-441E-8F44-838ADA5C2776}" type="datetimeFigureOut">
              <a:rPr lang="ca-ES"/>
              <a:pPr>
                <a:defRPr/>
              </a:pPr>
              <a:t>6/4/21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ca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8596FBF-0CF1-452C-9852-2FA520EDAEF7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1813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40F69-6E98-4B0C-A16E-E9624A24D82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550F9-4129-4971-B07D-953BD7708C3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F814D-4C13-47A9-A930-E6B2047ABA7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176A5-0351-4B67-B054-A4C718AD6C9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1750C-FE0F-4870-9ED4-7AFDD050778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A747C-93D7-422C-B7CA-BD99456B849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EA16-35A5-4C76-A6D9-B4E1EF97B3E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C4326-B58D-47B6-883D-804590A2283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4753D-4CC1-4FEB-90F6-1B09FEEFBFB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E113D-581C-46D5-A764-0FCD78DB6C2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03E35-E84D-4106-9003-40E54CBBF1F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622715B-29D9-4B70-A3A3-7F7FCC47B6E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audio" Target="../media/media1.m4a"/><Relationship Id="rId7" Type="http://schemas.openxmlformats.org/officeDocument/2006/relationships/image" Target="../media/image2.jpe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4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jpg"/><Relationship Id="rId12" Type="http://schemas.openxmlformats.org/officeDocument/2006/relationships/hyperlink" Target="http://www.rafts4biotech.eu/" TargetMode="External"/><Relationship Id="rId2" Type="http://schemas.openxmlformats.org/officeDocument/2006/relationships/audio" Target="../media/media3.m4a"/><Relationship Id="rId16" Type="http://schemas.openxmlformats.org/officeDocument/2006/relationships/image" Target="../media/image6.png"/><Relationship Id="rId1" Type="http://schemas.microsoft.com/office/2007/relationships/media" Target="../media/media3.m4a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hyperlink" Target="http://www.danielopezlaboratory.com/" TargetMode="External"/><Relationship Id="rId15" Type="http://schemas.openxmlformats.org/officeDocument/2006/relationships/image" Target="../media/image16.jpg"/><Relationship Id="rId10" Type="http://schemas.openxmlformats.org/officeDocument/2006/relationships/image" Target="../media/image12.jpg"/><Relationship Id="rId4" Type="http://schemas.openxmlformats.org/officeDocument/2006/relationships/image" Target="../media/image7.jpg"/><Relationship Id="rId9" Type="http://schemas.openxmlformats.org/officeDocument/2006/relationships/image" Target="../media/image11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5.png"/><Relationship Id="rId5" Type="http://schemas.openxmlformats.org/officeDocument/2006/relationships/image" Target="../media/image24.jpg"/><Relationship Id="rId4" Type="http://schemas.openxmlformats.org/officeDocument/2006/relationships/image" Target="../media/image23.t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logo_pp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4434" y="6144267"/>
            <a:ext cx="2375670" cy="331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4367669" y="1102407"/>
            <a:ext cx="3456657" cy="24314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1400" b="1" dirty="0">
                <a:solidFill>
                  <a:srgbClr val="7B6967"/>
                </a:solidFill>
                <a:latin typeface="Tahoma" pitchFamily="34" charset="0"/>
              </a:rPr>
              <a:t>28 de abril de 2021</a:t>
            </a:r>
            <a:endParaRPr lang="es-ES" sz="1400" dirty="0">
              <a:latin typeface="Tahoma" pitchFamily="34" charset="0"/>
            </a:endParaRPr>
          </a:p>
        </p:txBody>
      </p:sp>
      <p:pic>
        <p:nvPicPr>
          <p:cNvPr id="2053" name="Picture 8" descr="logo nuev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69128" y="6021288"/>
            <a:ext cx="1355463" cy="56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14"/>
          <p:cNvSpPr>
            <a:spLocks noChangeArrowheads="1"/>
          </p:cNvSpPr>
          <p:nvPr/>
        </p:nvSpPr>
        <p:spPr bwMode="auto">
          <a:xfrm>
            <a:off x="839416" y="2018044"/>
            <a:ext cx="10585175" cy="96159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a-ES" sz="2000" dirty="0"/>
          </a:p>
        </p:txBody>
      </p:sp>
      <p:sp>
        <p:nvSpPr>
          <p:cNvPr id="2055" name="Rectangle 13"/>
          <p:cNvSpPr>
            <a:spLocks noChangeArrowheads="1"/>
          </p:cNvSpPr>
          <p:nvPr/>
        </p:nvSpPr>
        <p:spPr bwMode="auto">
          <a:xfrm>
            <a:off x="970050" y="2303360"/>
            <a:ext cx="101531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n-GB" sz="1800" b="1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Anti-raft therapies to fight multi-drug resistant infections</a:t>
            </a:r>
            <a:endParaRPr lang="es-ES" sz="2000" dirty="0"/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524001" y="2727325"/>
            <a:ext cx="441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    </a:t>
            </a:r>
            <a:endParaRPr lang="en-US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1524001" y="4305300"/>
            <a:ext cx="290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</a:t>
            </a:r>
            <a:r>
              <a:rPr lang="es-ES" sz="600"/>
              <a:t> </a:t>
            </a:r>
            <a:endParaRPr lang="es-ES"/>
          </a:p>
        </p:txBody>
      </p:sp>
      <p:pic>
        <p:nvPicPr>
          <p:cNvPr id="15" name="Imagen 14" descr="Imagen que contiene dibujo&#10;&#10;Descripción generada automáticamente">
            <a:extLst>
              <a:ext uri="{FF2B5EF4-FFF2-40B4-BE49-F238E27FC236}">
                <a16:creationId xmlns:a16="http://schemas.microsoft.com/office/drawing/2014/main" id="{F0219652-8DF8-4973-8203-18322AB30DE6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61" y="6128430"/>
            <a:ext cx="1793724" cy="347511"/>
          </a:xfrm>
          <a:prstGeom prst="rect">
            <a:avLst/>
          </a:prstGeom>
        </p:spPr>
      </p:pic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D21FF64C-14F7-498C-8C6C-26E1E3C01262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CuadroTexto 22">
            <a:extLst>
              <a:ext uri="{FF2B5EF4-FFF2-40B4-BE49-F238E27FC236}">
                <a16:creationId xmlns:a16="http://schemas.microsoft.com/office/drawing/2014/main" id="{B8CBE60C-1935-40B1-ABC5-18A464DA571C}"/>
              </a:ext>
            </a:extLst>
          </p:cNvPr>
          <p:cNvSpPr txBox="1"/>
          <p:nvPr/>
        </p:nvSpPr>
        <p:spPr>
          <a:xfrm>
            <a:off x="4450343" y="4358352"/>
            <a:ext cx="31925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dirty="0"/>
              <a:t>Daniel López</a:t>
            </a:r>
          </a:p>
        </p:txBody>
      </p:sp>
      <p:pic>
        <p:nvPicPr>
          <p:cNvPr id="14" name="Imagen 13" descr="Consejo Superior de Investigaciones Científicas">
            <a:extLst>
              <a:ext uri="{FF2B5EF4-FFF2-40B4-BE49-F238E27FC236}">
                <a16:creationId xmlns:a16="http://schemas.microsoft.com/office/drawing/2014/main" id="{33A1BA94-D1BA-47A4-A0FD-B6C5C627111D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173" y="6125334"/>
            <a:ext cx="13716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5">
            <a:extLst>
              <a:ext uri="{FF2B5EF4-FFF2-40B4-BE49-F238E27FC236}">
                <a16:creationId xmlns:a16="http://schemas.microsoft.com/office/drawing/2014/main" id="{B79AEC9F-63CD-46FF-A891-907FAD05D9A6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099" y="3147770"/>
            <a:ext cx="1575802" cy="83549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9600C22-519C-6A42-823F-00D7CA949C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73"/>
    </mc:Choice>
    <mc:Fallback>
      <p:transition spd="slow" advTm="201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2927648" y="1628800"/>
            <a:ext cx="6984776" cy="38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2D686D"/>
                </a:solidFill>
              </a:rPr>
              <a:t>Content</a:t>
            </a:r>
          </a:p>
          <a:p>
            <a:endParaRPr lang="es-ES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1. </a:t>
            </a:r>
            <a:r>
              <a:rPr lang="es-ES" sz="2000" dirty="0" err="1">
                <a:solidFill>
                  <a:srgbClr val="2D686D"/>
                </a:solidFill>
              </a:rPr>
              <a:t>The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Research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Group</a:t>
            </a: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sz="2000" dirty="0">
                <a:solidFill>
                  <a:srgbClr val="2D686D"/>
                </a:solidFill>
              </a:rPr>
              <a:t>2. </a:t>
            </a:r>
            <a:r>
              <a:rPr lang="es-ES" sz="2000" dirty="0" err="1">
                <a:solidFill>
                  <a:srgbClr val="2D686D"/>
                </a:solidFill>
              </a:rPr>
              <a:t>The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Product</a:t>
            </a: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sz="2000" dirty="0">
                <a:solidFill>
                  <a:srgbClr val="2D686D"/>
                </a:solidFill>
              </a:rPr>
              <a:t>3. </a:t>
            </a:r>
            <a:r>
              <a:rPr lang="es-ES" sz="2000" dirty="0" err="1">
                <a:solidFill>
                  <a:srgbClr val="2D686D"/>
                </a:solidFill>
              </a:rPr>
              <a:t>Partnering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Opportunities</a:t>
            </a:r>
            <a:endParaRPr lang="es-ES" sz="200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7196E55-311C-4B46-8070-5AE222EAF687}"/>
              </a:ext>
            </a:extLst>
          </p:cNvPr>
          <p:cNvSpPr txBox="1"/>
          <p:nvPr/>
        </p:nvSpPr>
        <p:spPr>
          <a:xfrm>
            <a:off x="3215680" y="3068960"/>
            <a:ext cx="489654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2D686D"/>
                </a:solidFill>
              </a:rPr>
              <a:t>a) Target </a:t>
            </a:r>
            <a:r>
              <a:rPr lang="es-ES" dirty="0" err="1">
                <a:solidFill>
                  <a:srgbClr val="2D686D"/>
                </a:solidFill>
              </a:rPr>
              <a:t>Indications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b) </a:t>
            </a:r>
            <a:r>
              <a:rPr lang="es-ES" dirty="0" err="1">
                <a:solidFill>
                  <a:srgbClr val="2D686D"/>
                </a:solidFill>
              </a:rPr>
              <a:t>Innovative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mechanisms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of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action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c) </a:t>
            </a:r>
            <a:r>
              <a:rPr lang="es-ES" dirty="0" err="1">
                <a:solidFill>
                  <a:srgbClr val="2D686D"/>
                </a:solidFill>
              </a:rPr>
              <a:t>Differential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features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facing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market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d) </a:t>
            </a:r>
            <a:r>
              <a:rPr lang="es-ES" dirty="0" err="1">
                <a:solidFill>
                  <a:srgbClr val="2D686D"/>
                </a:solidFill>
              </a:rPr>
              <a:t>Current</a:t>
            </a:r>
            <a:r>
              <a:rPr lang="es-ES" dirty="0">
                <a:solidFill>
                  <a:srgbClr val="2D686D"/>
                </a:solidFill>
              </a:rPr>
              <a:t> status </a:t>
            </a:r>
            <a:r>
              <a:rPr lang="es-ES" dirty="0" err="1">
                <a:solidFill>
                  <a:srgbClr val="2D686D"/>
                </a:solidFill>
              </a:rPr>
              <a:t>of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development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e) IPR </a:t>
            </a:r>
            <a:r>
              <a:rPr lang="es-ES" dirty="0" err="1">
                <a:solidFill>
                  <a:srgbClr val="2D686D"/>
                </a:solidFill>
              </a:rPr>
              <a:t>protection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f) </a:t>
            </a:r>
            <a:r>
              <a:rPr lang="es-ES" dirty="0" err="1">
                <a:solidFill>
                  <a:srgbClr val="2D686D"/>
                </a:solidFill>
              </a:rPr>
              <a:t>Pitfalls</a:t>
            </a:r>
            <a:r>
              <a:rPr lang="es-ES" dirty="0">
                <a:solidFill>
                  <a:srgbClr val="2D686D"/>
                </a:solidFill>
              </a:rPr>
              <a:t> &amp; </a:t>
            </a:r>
            <a:r>
              <a:rPr lang="es-ES" dirty="0" err="1">
                <a:solidFill>
                  <a:srgbClr val="2D686D"/>
                </a:solidFill>
              </a:rPr>
              <a:t>Risks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to</a:t>
            </a:r>
            <a:r>
              <a:rPr lang="es-ES" dirty="0">
                <a:solidFill>
                  <a:srgbClr val="2D686D"/>
                </a:solidFill>
              </a:rPr>
              <a:t> be </a:t>
            </a:r>
            <a:r>
              <a:rPr lang="es-ES" dirty="0" err="1">
                <a:solidFill>
                  <a:srgbClr val="2D686D"/>
                </a:solidFill>
              </a:rPr>
              <a:t>considered</a:t>
            </a:r>
            <a:endParaRPr lang="es-ES" dirty="0">
              <a:solidFill>
                <a:srgbClr val="2D686D"/>
              </a:solidFill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464F907-B1B2-A04C-9409-E543B5A197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1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22"/>
    </mc:Choice>
    <mc:Fallback>
      <p:transition spd="slow" advTm="19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767408" y="956494"/>
            <a:ext cx="32403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b="1" dirty="0">
                <a:solidFill>
                  <a:srgbClr val="2D686D"/>
                </a:solidFill>
              </a:rPr>
              <a:t>1. </a:t>
            </a:r>
            <a:r>
              <a:rPr lang="es-ES" sz="2000" b="1" dirty="0" err="1">
                <a:solidFill>
                  <a:srgbClr val="2D686D"/>
                </a:solidFill>
              </a:rPr>
              <a:t>The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Research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Group</a:t>
            </a:r>
            <a:endParaRPr lang="es-ES" sz="2000" b="1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6" name="Picture 5" descr="daniel 10.jpg">
            <a:extLst>
              <a:ext uri="{FF2B5EF4-FFF2-40B4-BE49-F238E27FC236}">
                <a16:creationId xmlns:a16="http://schemas.microsoft.com/office/drawing/2014/main" id="{4BAFEAAC-D1E7-0A4F-81EE-F77BDD6E7F6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0" b="6620"/>
          <a:stretch/>
        </p:blipFill>
        <p:spPr>
          <a:xfrm>
            <a:off x="3287688" y="1476385"/>
            <a:ext cx="5271747" cy="38727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478CEB-801D-C34F-B058-943C86F05B8B}"/>
              </a:ext>
            </a:extLst>
          </p:cNvPr>
          <p:cNvSpPr txBox="1"/>
          <p:nvPr/>
        </p:nvSpPr>
        <p:spPr>
          <a:xfrm>
            <a:off x="4313891" y="5524232"/>
            <a:ext cx="3219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5"/>
              </a:rPr>
              <a:t>www.danielopezlaboratory.com</a:t>
            </a:r>
            <a:r>
              <a:rPr lang="en-US" dirty="0"/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043F83E-D830-E44F-A4C6-D1905D4BA8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125" y="6048442"/>
            <a:ext cx="270356" cy="2193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B7274EE-250D-8943-BD68-C550513510F6}"/>
              </a:ext>
            </a:extLst>
          </p:cNvPr>
          <p:cNvSpPr txBox="1"/>
          <p:nvPr/>
        </p:nvSpPr>
        <p:spPr>
          <a:xfrm>
            <a:off x="5318125" y="5988828"/>
            <a:ext cx="15557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@</a:t>
            </a:r>
            <a:r>
              <a:rPr lang="en-US" sz="1600" dirty="0" err="1">
                <a:solidFill>
                  <a:schemeClr val="tx2">
                    <a:lumMod val="75000"/>
                  </a:schemeClr>
                </a:solidFill>
                <a:latin typeface="Arial" charset="0"/>
                <a:ea typeface="Arial" charset="0"/>
                <a:cs typeface="Arial" charset="0"/>
              </a:rPr>
              <a:t>lopesrra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4" name="0 Imagen">
            <a:extLst>
              <a:ext uri="{FF2B5EF4-FFF2-40B4-BE49-F238E27FC236}">
                <a16:creationId xmlns:a16="http://schemas.microsoft.com/office/drawing/2014/main" id="{4622A828-B684-EE45-9691-879A455A522A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1" t="32268" r="13427" b="32813"/>
          <a:stretch/>
        </p:blipFill>
        <p:spPr bwMode="auto">
          <a:xfrm>
            <a:off x="8222359" y="1092685"/>
            <a:ext cx="3288645" cy="9681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 descr="erc_logo_long.png">
            <a:extLst>
              <a:ext uri="{FF2B5EF4-FFF2-40B4-BE49-F238E27FC236}">
                <a16:creationId xmlns:a16="http://schemas.microsoft.com/office/drawing/2014/main" id="{1DE8FBFC-FE31-0549-88A8-06518AFD967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5833" r="26154" b="16964"/>
          <a:stretch>
            <a:fillRect/>
          </a:stretch>
        </p:blipFill>
        <p:spPr>
          <a:xfrm>
            <a:off x="10244994" y="4912188"/>
            <a:ext cx="1416589" cy="1384444"/>
          </a:xfrm>
          <a:prstGeom prst="rect">
            <a:avLst/>
          </a:prstGeom>
        </p:spPr>
      </p:pic>
      <p:pic>
        <p:nvPicPr>
          <p:cNvPr id="16" name="Picture 15" descr="MEyC.png">
            <a:extLst>
              <a:ext uri="{FF2B5EF4-FFF2-40B4-BE49-F238E27FC236}">
                <a16:creationId xmlns:a16="http://schemas.microsoft.com/office/drawing/2014/main" id="{36F2D590-2E6E-9947-B7CA-556B6903A2A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04"/>
          <a:stretch/>
        </p:blipFill>
        <p:spPr>
          <a:xfrm>
            <a:off x="10346749" y="2564904"/>
            <a:ext cx="1027221" cy="610779"/>
          </a:xfrm>
          <a:prstGeom prst="rect">
            <a:avLst/>
          </a:prstGeom>
        </p:spPr>
      </p:pic>
      <p:pic>
        <p:nvPicPr>
          <p:cNvPr id="17" name="Picture 16" descr="ec_for_fb.jpg">
            <a:extLst>
              <a:ext uri="{FF2B5EF4-FFF2-40B4-BE49-F238E27FC236}">
                <a16:creationId xmlns:a16="http://schemas.microsoft.com/office/drawing/2014/main" id="{1959641B-57EA-7140-B2AD-3B90C00E3C0C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9" r="10256"/>
          <a:stretch/>
        </p:blipFill>
        <p:spPr>
          <a:xfrm>
            <a:off x="2191327" y="2006585"/>
            <a:ext cx="1430009" cy="91426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5204C0D-1A53-2F48-958F-2395AAC3A52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61" y="3175683"/>
            <a:ext cx="2001025" cy="82029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3E6D62A-2FAF-1F4F-AAB6-EE3737BACB58}"/>
              </a:ext>
            </a:extLst>
          </p:cNvPr>
          <p:cNvSpPr txBox="1"/>
          <p:nvPr/>
        </p:nvSpPr>
        <p:spPr>
          <a:xfrm>
            <a:off x="590178" y="4024863"/>
            <a:ext cx="2370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12"/>
              </a:rPr>
              <a:t>www.rafts4biotech.eu</a:t>
            </a:r>
            <a:r>
              <a:rPr lang="en-US" dirty="0"/>
              <a:t>  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FBEF27F-0A6C-A947-9250-C96CEB683274}"/>
              </a:ext>
            </a:extLst>
          </p:cNvPr>
          <p:cNvSpPr/>
          <p:nvPr/>
        </p:nvSpPr>
        <p:spPr>
          <a:xfrm>
            <a:off x="8222358" y="1019184"/>
            <a:ext cx="3369913" cy="1197971"/>
          </a:xfrm>
          <a:prstGeom prst="roundRect">
            <a:avLst/>
          </a:prstGeom>
          <a:noFill/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8E82C58-1BD9-CA42-8178-029EEFBC0E2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08" y="4770089"/>
            <a:ext cx="1355451" cy="130704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8985EC9-A761-D141-A5D5-647E3C5DCC4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2901" y="3685419"/>
            <a:ext cx="2267695" cy="104314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3BB82D0-136A-8A41-9101-4CD20563426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78" y="2014050"/>
            <a:ext cx="1805474" cy="902738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E0412025-E89B-0C4B-951A-51B7BB09F8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7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886"/>
    </mc:Choice>
    <mc:Fallback>
      <p:transition spd="slow" advTm="28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B271F482-7AB1-6442-AD38-4C58E343677D}"/>
              </a:ext>
            </a:extLst>
          </p:cNvPr>
          <p:cNvSpPr/>
          <p:nvPr/>
        </p:nvSpPr>
        <p:spPr>
          <a:xfrm>
            <a:off x="7113271" y="6202458"/>
            <a:ext cx="2223089" cy="538910"/>
          </a:xfrm>
          <a:prstGeom prst="roundRect">
            <a:avLst>
              <a:gd name="adj" fmla="val 26093"/>
            </a:avLst>
          </a:prstGeom>
          <a:solidFill>
            <a:srgbClr val="FFE893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69625781-1C61-9848-B49B-CD0705C679BC}"/>
              </a:ext>
            </a:extLst>
          </p:cNvPr>
          <p:cNvSpPr/>
          <p:nvPr/>
        </p:nvSpPr>
        <p:spPr>
          <a:xfrm>
            <a:off x="7113270" y="989746"/>
            <a:ext cx="2223089" cy="538910"/>
          </a:xfrm>
          <a:prstGeom prst="roundRect">
            <a:avLst>
              <a:gd name="adj" fmla="val 26093"/>
            </a:avLst>
          </a:prstGeom>
          <a:solidFill>
            <a:srgbClr val="FFE893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C993DCCC-0519-784B-A68D-53C65C1FCEAC}"/>
              </a:ext>
            </a:extLst>
          </p:cNvPr>
          <p:cNvSpPr/>
          <p:nvPr/>
        </p:nvSpPr>
        <p:spPr>
          <a:xfrm>
            <a:off x="7104112" y="1628800"/>
            <a:ext cx="2376264" cy="4464496"/>
          </a:xfrm>
          <a:prstGeom prst="roundRect">
            <a:avLst>
              <a:gd name="adj" fmla="val 11857"/>
            </a:avLst>
          </a:prstGeom>
          <a:solidFill>
            <a:srgbClr val="FFC00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3B00D907-D28B-114A-AC09-E4C6BAE7D6F6}"/>
              </a:ext>
            </a:extLst>
          </p:cNvPr>
          <p:cNvSpPr/>
          <p:nvPr/>
        </p:nvSpPr>
        <p:spPr>
          <a:xfrm>
            <a:off x="5528204" y="2218462"/>
            <a:ext cx="1503900" cy="3514793"/>
          </a:xfrm>
          <a:prstGeom prst="roundRect">
            <a:avLst/>
          </a:prstGeom>
          <a:solidFill>
            <a:srgbClr val="FFC00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8BA762A1-A1A9-254A-8365-BB4089BC92BB}"/>
              </a:ext>
            </a:extLst>
          </p:cNvPr>
          <p:cNvSpPr/>
          <p:nvPr/>
        </p:nvSpPr>
        <p:spPr>
          <a:xfrm>
            <a:off x="3802393" y="2636913"/>
            <a:ext cx="1651223" cy="2592288"/>
          </a:xfrm>
          <a:prstGeom prst="roundRect">
            <a:avLst/>
          </a:prstGeom>
          <a:solidFill>
            <a:srgbClr val="FFE89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A7BF7E4-247F-8E43-8ED5-9AFA9CC0AE45}"/>
              </a:ext>
            </a:extLst>
          </p:cNvPr>
          <p:cNvSpPr/>
          <p:nvPr/>
        </p:nvSpPr>
        <p:spPr>
          <a:xfrm>
            <a:off x="2279576" y="3312608"/>
            <a:ext cx="1445848" cy="1209912"/>
          </a:xfrm>
          <a:prstGeom prst="roundRect">
            <a:avLst/>
          </a:prstGeom>
          <a:solidFill>
            <a:srgbClr val="FFE893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767408" y="956494"/>
            <a:ext cx="32403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b="1" dirty="0">
                <a:solidFill>
                  <a:srgbClr val="2D686D"/>
                </a:solidFill>
              </a:rPr>
              <a:t>1. </a:t>
            </a:r>
            <a:r>
              <a:rPr lang="es-ES" sz="2000" b="1" dirty="0" err="1">
                <a:solidFill>
                  <a:srgbClr val="2D686D"/>
                </a:solidFill>
              </a:rPr>
              <a:t>The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Research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Group</a:t>
            </a:r>
            <a:endParaRPr lang="es-ES" sz="2000" b="1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4E794145-E1AA-684D-8F3E-F36D5E727F8D}"/>
              </a:ext>
            </a:extLst>
          </p:cNvPr>
          <p:cNvSpPr txBox="1"/>
          <p:nvPr/>
        </p:nvSpPr>
        <p:spPr>
          <a:xfrm>
            <a:off x="2417904" y="3638189"/>
            <a:ext cx="12298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Daniel López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661FAC7-6BFF-314E-ABF1-FF5ABD7D02F6}"/>
              </a:ext>
            </a:extLst>
          </p:cNvPr>
          <p:cNvSpPr txBox="1"/>
          <p:nvPr/>
        </p:nvSpPr>
        <p:spPr>
          <a:xfrm>
            <a:off x="3841412" y="3051377"/>
            <a:ext cx="1439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Ana Isabel Rico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D7A87F6-25BC-B440-891A-E674875E3145}"/>
              </a:ext>
            </a:extLst>
          </p:cNvPr>
          <p:cNvSpPr txBox="1"/>
          <p:nvPr/>
        </p:nvSpPr>
        <p:spPr>
          <a:xfrm>
            <a:off x="3819708" y="4365104"/>
            <a:ext cx="17059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María López-Bravo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8F65E81-3560-DB42-BD7F-98F3DBE80D13}"/>
              </a:ext>
            </a:extLst>
          </p:cNvPr>
          <p:cNvSpPr txBox="1"/>
          <p:nvPr/>
        </p:nvSpPr>
        <p:spPr>
          <a:xfrm>
            <a:off x="5647716" y="2794699"/>
            <a:ext cx="13388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err="1"/>
              <a:t>Marcin</a:t>
            </a:r>
            <a:r>
              <a:rPr lang="es-ES" sz="1400" dirty="0"/>
              <a:t> </a:t>
            </a:r>
            <a:r>
              <a:rPr lang="es-ES" sz="1400" dirty="0" err="1"/>
              <a:t>Krupka</a:t>
            </a:r>
            <a:endParaRPr lang="es-ES" sz="1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A1F653E-915A-DE49-AD23-3030687E62B3}"/>
              </a:ext>
            </a:extLst>
          </p:cNvPr>
          <p:cNvSpPr txBox="1"/>
          <p:nvPr/>
        </p:nvSpPr>
        <p:spPr>
          <a:xfrm>
            <a:off x="5647716" y="3763676"/>
            <a:ext cx="11897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Marta </a:t>
            </a:r>
            <a:r>
              <a:rPr lang="es-ES" sz="1400" dirty="0" err="1"/>
              <a:t>Ukleja</a:t>
            </a:r>
            <a:endParaRPr lang="es-ES" sz="1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0D3B1CE-A57A-5748-80EF-886C037225FD}"/>
              </a:ext>
            </a:extLst>
          </p:cNvPr>
          <p:cNvSpPr txBox="1"/>
          <p:nvPr/>
        </p:nvSpPr>
        <p:spPr>
          <a:xfrm>
            <a:off x="5681349" y="4797152"/>
            <a:ext cx="1140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Julia García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0712FFE-C9A4-604A-B45D-F89DA4E4A517}"/>
              </a:ext>
            </a:extLst>
          </p:cNvPr>
          <p:cNvSpPr txBox="1"/>
          <p:nvPr/>
        </p:nvSpPr>
        <p:spPr>
          <a:xfrm>
            <a:off x="7229909" y="2087607"/>
            <a:ext cx="12586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Martín Sastre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279C61B-9935-1B49-8088-6D55D70E84AE}"/>
              </a:ext>
            </a:extLst>
          </p:cNvPr>
          <p:cNvSpPr txBox="1"/>
          <p:nvPr/>
        </p:nvSpPr>
        <p:spPr>
          <a:xfrm>
            <a:off x="7229909" y="3109771"/>
            <a:ext cx="13789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Samuel García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740EB6A-7F4A-484D-B213-85A84428649E}"/>
              </a:ext>
            </a:extLst>
          </p:cNvPr>
          <p:cNvSpPr txBox="1"/>
          <p:nvPr/>
        </p:nvSpPr>
        <p:spPr>
          <a:xfrm>
            <a:off x="7229909" y="4308856"/>
            <a:ext cx="13292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Elena Pedrero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BCC1252-ADD3-8240-95D4-51C1E97114D2}"/>
              </a:ext>
            </a:extLst>
          </p:cNvPr>
          <p:cNvSpPr txBox="1"/>
          <p:nvPr/>
        </p:nvSpPr>
        <p:spPr>
          <a:xfrm>
            <a:off x="7221679" y="5353471"/>
            <a:ext cx="21146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Cesar Omar Domínguez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6FBF711-8630-DE4F-81A8-FAC71CB7F6CE}"/>
              </a:ext>
            </a:extLst>
          </p:cNvPr>
          <p:cNvSpPr txBox="1"/>
          <p:nvPr/>
        </p:nvSpPr>
        <p:spPr>
          <a:xfrm>
            <a:off x="7115914" y="6320604"/>
            <a:ext cx="15472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Aurora Cabrerizo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1699DEE-ED53-AB40-A705-A639D105C685}"/>
              </a:ext>
            </a:extLst>
          </p:cNvPr>
          <p:cNvSpPr txBox="1"/>
          <p:nvPr/>
        </p:nvSpPr>
        <p:spPr>
          <a:xfrm>
            <a:off x="7256579" y="1105312"/>
            <a:ext cx="13782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/>
              <a:t>Tamara Blanco</a:t>
            </a:r>
          </a:p>
        </p:txBody>
      </p:sp>
      <p:sp>
        <p:nvSpPr>
          <p:cNvPr id="39" name="Bent Arrow 38">
            <a:extLst>
              <a:ext uri="{FF2B5EF4-FFF2-40B4-BE49-F238E27FC236}">
                <a16:creationId xmlns:a16="http://schemas.microsoft.com/office/drawing/2014/main" id="{200417AB-F443-ED45-919F-AE76464F5267}"/>
              </a:ext>
            </a:extLst>
          </p:cNvPr>
          <p:cNvSpPr/>
          <p:nvPr/>
        </p:nvSpPr>
        <p:spPr>
          <a:xfrm>
            <a:off x="2946308" y="1151033"/>
            <a:ext cx="4166962" cy="2183901"/>
          </a:xfrm>
          <a:prstGeom prst="bentArrow">
            <a:avLst>
              <a:gd name="adj1" fmla="val 3067"/>
              <a:gd name="adj2" fmla="val 6284"/>
              <a:gd name="adj3" fmla="val 0"/>
              <a:gd name="adj4" fmla="val 95250"/>
            </a:avLst>
          </a:prstGeom>
          <a:solidFill>
            <a:srgbClr val="FFE893"/>
          </a:solidFill>
          <a:ln w="952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Bent Arrow 39">
            <a:extLst>
              <a:ext uri="{FF2B5EF4-FFF2-40B4-BE49-F238E27FC236}">
                <a16:creationId xmlns:a16="http://schemas.microsoft.com/office/drawing/2014/main" id="{2B95DDED-7031-6441-9909-6F0EA6C3319C}"/>
              </a:ext>
            </a:extLst>
          </p:cNvPr>
          <p:cNvSpPr/>
          <p:nvPr/>
        </p:nvSpPr>
        <p:spPr>
          <a:xfrm flipV="1">
            <a:off x="2946308" y="4470191"/>
            <a:ext cx="4166962" cy="2183901"/>
          </a:xfrm>
          <a:prstGeom prst="bentArrow">
            <a:avLst>
              <a:gd name="adj1" fmla="val 3067"/>
              <a:gd name="adj2" fmla="val 6284"/>
              <a:gd name="adj3" fmla="val 0"/>
              <a:gd name="adj4" fmla="val 95250"/>
            </a:avLst>
          </a:prstGeom>
          <a:solidFill>
            <a:srgbClr val="FFE893"/>
          </a:solidFill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8FDC273-5B3D-BF47-A7DD-DE1A016F375C}"/>
              </a:ext>
            </a:extLst>
          </p:cNvPr>
          <p:cNvSpPr txBox="1"/>
          <p:nvPr/>
        </p:nvSpPr>
        <p:spPr>
          <a:xfrm>
            <a:off x="2817012" y="3923764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0070C0"/>
                </a:solidFill>
              </a:rPr>
              <a:t>IP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7AA413C-A88C-9F48-966B-9C811BEA7E67}"/>
              </a:ext>
            </a:extLst>
          </p:cNvPr>
          <p:cNvSpPr txBox="1"/>
          <p:nvPr/>
        </p:nvSpPr>
        <p:spPr>
          <a:xfrm>
            <a:off x="4013735" y="3284984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</a:rPr>
              <a:t>Genetics</a:t>
            </a:r>
            <a:endParaRPr lang="es-ES" dirty="0">
              <a:solidFill>
                <a:srgbClr val="0070C0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2EC2CE8-B427-5947-8073-95B36EEE35DB}"/>
              </a:ext>
            </a:extLst>
          </p:cNvPr>
          <p:cNvSpPr txBox="1"/>
          <p:nvPr/>
        </p:nvSpPr>
        <p:spPr>
          <a:xfrm>
            <a:off x="3891857" y="4633872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</a:rPr>
              <a:t>Immunology</a:t>
            </a:r>
            <a:endParaRPr lang="es-ES" dirty="0">
              <a:solidFill>
                <a:srgbClr val="0070C0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90F3625-4C05-D440-BCA6-2D1C1B72E4CC}"/>
              </a:ext>
            </a:extLst>
          </p:cNvPr>
          <p:cNvSpPr txBox="1"/>
          <p:nvPr/>
        </p:nvSpPr>
        <p:spPr>
          <a:xfrm>
            <a:off x="5470331" y="4005064"/>
            <a:ext cx="1633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</a:rPr>
              <a:t>Structural</a:t>
            </a:r>
            <a:r>
              <a:rPr lang="es-ES" dirty="0">
                <a:solidFill>
                  <a:srgbClr val="0070C0"/>
                </a:solidFill>
              </a:rPr>
              <a:t> </a:t>
            </a:r>
            <a:r>
              <a:rPr lang="es-ES" dirty="0" err="1">
                <a:solidFill>
                  <a:srgbClr val="0070C0"/>
                </a:solidFill>
              </a:rPr>
              <a:t>Bio</a:t>
            </a:r>
            <a:r>
              <a:rPr lang="es-ES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A96A661-BC57-F443-B8F4-3E9A368C564D}"/>
              </a:ext>
            </a:extLst>
          </p:cNvPr>
          <p:cNvSpPr txBox="1"/>
          <p:nvPr/>
        </p:nvSpPr>
        <p:spPr>
          <a:xfrm>
            <a:off x="5774770" y="3059668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</a:rPr>
              <a:t>Cell</a:t>
            </a:r>
            <a:r>
              <a:rPr lang="es-ES" dirty="0">
                <a:solidFill>
                  <a:srgbClr val="0070C0"/>
                </a:solidFill>
              </a:rPr>
              <a:t> </a:t>
            </a:r>
            <a:r>
              <a:rPr lang="es-ES" dirty="0" err="1">
                <a:solidFill>
                  <a:srgbClr val="0070C0"/>
                </a:solidFill>
              </a:rPr>
              <a:t>Bio</a:t>
            </a:r>
            <a:r>
              <a:rPr lang="es-ES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58AC71E-F909-B94D-A75E-F55BB323BFDA}"/>
              </a:ext>
            </a:extLst>
          </p:cNvPr>
          <p:cNvSpPr txBox="1"/>
          <p:nvPr/>
        </p:nvSpPr>
        <p:spPr>
          <a:xfrm>
            <a:off x="5502903" y="5011349"/>
            <a:ext cx="1496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</a:rPr>
              <a:t>Translational</a:t>
            </a:r>
            <a:endParaRPr lang="es-ES" dirty="0">
              <a:solidFill>
                <a:srgbClr val="0070C0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71EE787-CBF3-5B49-A2B1-1EF6DEC56D22}"/>
              </a:ext>
            </a:extLst>
          </p:cNvPr>
          <p:cNvSpPr txBox="1"/>
          <p:nvPr/>
        </p:nvSpPr>
        <p:spPr>
          <a:xfrm>
            <a:off x="7479372" y="5589240"/>
            <a:ext cx="1496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</a:rPr>
              <a:t>Translational</a:t>
            </a:r>
            <a:endParaRPr lang="es-ES" dirty="0">
              <a:solidFill>
                <a:srgbClr val="0070C0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0A7BEE9-28FB-804E-81D6-CBBF740CBD62}"/>
              </a:ext>
            </a:extLst>
          </p:cNvPr>
          <p:cNvSpPr txBox="1"/>
          <p:nvPr/>
        </p:nvSpPr>
        <p:spPr>
          <a:xfrm>
            <a:off x="7421769" y="4536834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</a:rPr>
              <a:t>Genetics</a:t>
            </a:r>
            <a:endParaRPr lang="es-ES" dirty="0">
              <a:solidFill>
                <a:srgbClr val="0070C0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0332E85-7B16-3340-B509-98761B32371A}"/>
              </a:ext>
            </a:extLst>
          </p:cNvPr>
          <p:cNvSpPr txBox="1"/>
          <p:nvPr/>
        </p:nvSpPr>
        <p:spPr>
          <a:xfrm>
            <a:off x="7447417" y="3369231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</a:rPr>
              <a:t>Cell</a:t>
            </a:r>
            <a:r>
              <a:rPr lang="es-ES" dirty="0">
                <a:solidFill>
                  <a:srgbClr val="0070C0"/>
                </a:solidFill>
              </a:rPr>
              <a:t> </a:t>
            </a:r>
            <a:r>
              <a:rPr lang="es-ES" dirty="0" err="1">
                <a:solidFill>
                  <a:srgbClr val="0070C0"/>
                </a:solidFill>
              </a:rPr>
              <a:t>Bio</a:t>
            </a:r>
            <a:r>
              <a:rPr lang="es-ES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90B587A-5B1A-9941-B7CB-B6261DA22EA8}"/>
              </a:ext>
            </a:extLst>
          </p:cNvPr>
          <p:cNvSpPr txBox="1"/>
          <p:nvPr/>
        </p:nvSpPr>
        <p:spPr>
          <a:xfrm>
            <a:off x="7444711" y="2339588"/>
            <a:ext cx="1043876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</a:rPr>
              <a:t>Cell</a:t>
            </a:r>
            <a:r>
              <a:rPr lang="es-ES" dirty="0">
                <a:solidFill>
                  <a:srgbClr val="0070C0"/>
                </a:solidFill>
              </a:rPr>
              <a:t> </a:t>
            </a:r>
            <a:r>
              <a:rPr lang="es-ES" dirty="0" err="1">
                <a:solidFill>
                  <a:srgbClr val="0070C0"/>
                </a:solidFill>
              </a:rPr>
              <a:t>Bio</a:t>
            </a:r>
            <a:r>
              <a:rPr lang="es-ES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CA89831-7D67-0043-8707-A46F8173EA0A}"/>
              </a:ext>
            </a:extLst>
          </p:cNvPr>
          <p:cNvSpPr txBox="1"/>
          <p:nvPr/>
        </p:nvSpPr>
        <p:spPr>
          <a:xfrm>
            <a:off x="8559119" y="1067127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0070C0"/>
                </a:solidFill>
              </a:rPr>
              <a:t>TFM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BB98D8D-6A90-FC41-86DB-924F382AC53D}"/>
              </a:ext>
            </a:extLst>
          </p:cNvPr>
          <p:cNvSpPr txBox="1"/>
          <p:nvPr/>
        </p:nvSpPr>
        <p:spPr>
          <a:xfrm>
            <a:off x="8662636" y="6287247"/>
            <a:ext cx="672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>
                <a:solidFill>
                  <a:srgbClr val="0070C0"/>
                </a:solidFill>
              </a:rPr>
              <a:t>Tech</a:t>
            </a:r>
            <a:endParaRPr lang="es-ES" dirty="0">
              <a:solidFill>
                <a:srgbClr val="0070C0"/>
              </a:solidFill>
            </a:endParaRPr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EA1A3A20-743A-0D48-8D5A-895D7F93A5DF}"/>
              </a:ext>
            </a:extLst>
          </p:cNvPr>
          <p:cNvGrpSpPr/>
          <p:nvPr/>
        </p:nvGrpSpPr>
        <p:grpSpPr>
          <a:xfrm>
            <a:off x="3647727" y="3825354"/>
            <a:ext cx="171981" cy="307776"/>
            <a:chOff x="3647727" y="3825354"/>
            <a:chExt cx="171981" cy="307776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88AF61D-C812-D745-860E-651A9045B840}"/>
                </a:ext>
              </a:extLst>
            </p:cNvPr>
            <p:cNvSpPr/>
            <p:nvPr/>
          </p:nvSpPr>
          <p:spPr>
            <a:xfrm>
              <a:off x="3647727" y="3825354"/>
              <a:ext cx="171981" cy="307776"/>
            </a:xfrm>
            <a:prstGeom prst="rect">
              <a:avLst/>
            </a:prstGeom>
            <a:solidFill>
              <a:srgbClr val="FFE8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A2599472-EA00-984D-8772-B0CE5408F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05198" y="3835626"/>
              <a:ext cx="108000" cy="1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F1966C27-95A3-2D42-BC0A-1F0E5A0D83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05198" y="4122591"/>
              <a:ext cx="108000" cy="1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62932B10-0C94-8C40-BAA7-9C91AF38EBA6}"/>
              </a:ext>
            </a:extLst>
          </p:cNvPr>
          <p:cNvGrpSpPr/>
          <p:nvPr/>
        </p:nvGrpSpPr>
        <p:grpSpPr>
          <a:xfrm>
            <a:off x="6948846" y="3748674"/>
            <a:ext cx="171981" cy="307776"/>
            <a:chOff x="3647727" y="3825354"/>
            <a:chExt cx="171981" cy="307776"/>
          </a:xfrm>
        </p:grpSpPr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02ED4CA-F90D-314C-A121-3A4E03233CE2}"/>
                </a:ext>
              </a:extLst>
            </p:cNvPr>
            <p:cNvSpPr/>
            <p:nvPr/>
          </p:nvSpPr>
          <p:spPr>
            <a:xfrm>
              <a:off x="3647727" y="3825354"/>
              <a:ext cx="171981" cy="30777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04A0916A-4374-9349-BEDF-ECCA232ACA7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05198" y="3835626"/>
              <a:ext cx="108000" cy="1"/>
            </a:xfrm>
            <a:prstGeom prst="line">
              <a:avLst/>
            </a:prstGeom>
            <a:ln w="254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72E2433B-3049-E747-9D9A-B2A37DA5CD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05198" y="4122591"/>
              <a:ext cx="108000" cy="1"/>
            </a:xfrm>
            <a:prstGeom prst="line">
              <a:avLst/>
            </a:prstGeom>
            <a:ln w="254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0C6AEA92-563C-A040-AB16-80512E7DC10A}"/>
              </a:ext>
            </a:extLst>
          </p:cNvPr>
          <p:cNvGrpSpPr/>
          <p:nvPr/>
        </p:nvGrpSpPr>
        <p:grpSpPr>
          <a:xfrm>
            <a:off x="5388455" y="3748674"/>
            <a:ext cx="171981" cy="307776"/>
            <a:chOff x="3647727" y="3825354"/>
            <a:chExt cx="171981" cy="307776"/>
          </a:xfrm>
        </p:grpSpPr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EF72FB21-8BF8-8F45-A7F5-9D7C976A1CA7}"/>
                </a:ext>
              </a:extLst>
            </p:cNvPr>
            <p:cNvSpPr/>
            <p:nvPr/>
          </p:nvSpPr>
          <p:spPr>
            <a:xfrm>
              <a:off x="3647727" y="3825354"/>
              <a:ext cx="171981" cy="307776"/>
            </a:xfrm>
            <a:prstGeom prst="rect">
              <a:avLst/>
            </a:prstGeom>
            <a:solidFill>
              <a:srgbClr val="FFE8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50E3D6B6-63E0-0E42-97A4-C3D3753877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05198" y="3835626"/>
              <a:ext cx="108000" cy="1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4EBC00D5-235E-5149-B953-8A1689DC2D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05198" y="4122591"/>
              <a:ext cx="108000" cy="1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TextBox 66">
            <a:extLst>
              <a:ext uri="{FF2B5EF4-FFF2-40B4-BE49-F238E27FC236}">
                <a16:creationId xmlns:a16="http://schemas.microsoft.com/office/drawing/2014/main" id="{28B57399-FBE8-A94B-B077-0037A9AF266F}"/>
              </a:ext>
            </a:extLst>
          </p:cNvPr>
          <p:cNvSpPr txBox="1"/>
          <p:nvPr/>
        </p:nvSpPr>
        <p:spPr>
          <a:xfrm>
            <a:off x="7392133" y="164422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>
                <a:solidFill>
                  <a:srgbClr val="0070C0"/>
                </a:solidFill>
              </a:rPr>
              <a:t>Ph.D</a:t>
            </a:r>
            <a:r>
              <a:rPr lang="es-ES" b="1" dirty="0">
                <a:solidFill>
                  <a:srgbClr val="0070C0"/>
                </a:solidFill>
              </a:rPr>
              <a:t>. </a:t>
            </a:r>
            <a:r>
              <a:rPr lang="es-ES" b="1" dirty="0" err="1">
                <a:solidFill>
                  <a:srgbClr val="0070C0"/>
                </a:solidFill>
              </a:rPr>
              <a:t>Students</a:t>
            </a:r>
            <a:endParaRPr lang="es-ES" b="1" dirty="0">
              <a:solidFill>
                <a:srgbClr val="0070C0"/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E08BE85B-F4BC-E247-B2D7-29C6C2B934FA}"/>
              </a:ext>
            </a:extLst>
          </p:cNvPr>
          <p:cNvSpPr txBox="1"/>
          <p:nvPr/>
        </p:nvSpPr>
        <p:spPr>
          <a:xfrm>
            <a:off x="5705424" y="2274968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>
                <a:solidFill>
                  <a:srgbClr val="0070C0"/>
                </a:solidFill>
              </a:rPr>
              <a:t>Postdocs</a:t>
            </a:r>
            <a:endParaRPr lang="es-ES" b="1" dirty="0">
              <a:solidFill>
                <a:srgbClr val="0070C0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5385A83-4E9D-7846-9C3A-F35E1F10CFC7}"/>
              </a:ext>
            </a:extLst>
          </p:cNvPr>
          <p:cNvSpPr txBox="1"/>
          <p:nvPr/>
        </p:nvSpPr>
        <p:spPr>
          <a:xfrm>
            <a:off x="3798140" y="1913350"/>
            <a:ext cx="11421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err="1">
                <a:solidFill>
                  <a:srgbClr val="FF0000"/>
                </a:solidFill>
              </a:rPr>
              <a:t>Tenured</a:t>
            </a:r>
            <a:r>
              <a:rPr lang="es-ES" b="1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s-ES" b="1" dirty="0" err="1">
                <a:solidFill>
                  <a:srgbClr val="FF0000"/>
                </a:solidFill>
              </a:rPr>
              <a:t>Doctors</a:t>
            </a:r>
            <a:endParaRPr lang="es-ES" b="1" dirty="0">
              <a:solidFill>
                <a:srgbClr val="FF0000"/>
              </a:solidFill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7068B08-B84B-7A43-8315-5F967FC14762}"/>
              </a:ext>
            </a:extLst>
          </p:cNvPr>
          <p:cNvSpPr/>
          <p:nvPr/>
        </p:nvSpPr>
        <p:spPr>
          <a:xfrm>
            <a:off x="2956781" y="3288915"/>
            <a:ext cx="45719" cy="113909"/>
          </a:xfrm>
          <a:prstGeom prst="rect">
            <a:avLst/>
          </a:prstGeom>
          <a:solidFill>
            <a:srgbClr val="FFE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28F82814-DAEC-4341-BE54-B68063617322}"/>
              </a:ext>
            </a:extLst>
          </p:cNvPr>
          <p:cNvSpPr/>
          <p:nvPr/>
        </p:nvSpPr>
        <p:spPr>
          <a:xfrm>
            <a:off x="2938384" y="4396100"/>
            <a:ext cx="94432" cy="113909"/>
          </a:xfrm>
          <a:prstGeom prst="rect">
            <a:avLst/>
          </a:prstGeom>
          <a:solidFill>
            <a:srgbClr val="FFE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DD963EE-8E49-FF41-9410-3F3C1D267D9B}"/>
              </a:ext>
            </a:extLst>
          </p:cNvPr>
          <p:cNvSpPr/>
          <p:nvPr/>
        </p:nvSpPr>
        <p:spPr>
          <a:xfrm>
            <a:off x="2930830" y="3321326"/>
            <a:ext cx="94432" cy="113909"/>
          </a:xfrm>
          <a:prstGeom prst="rect">
            <a:avLst/>
          </a:prstGeom>
          <a:solidFill>
            <a:srgbClr val="FFE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0EA4C1E4-5D76-2A4F-87A1-EC3A019004A2}"/>
              </a:ext>
            </a:extLst>
          </p:cNvPr>
          <p:cNvSpPr/>
          <p:nvPr/>
        </p:nvSpPr>
        <p:spPr>
          <a:xfrm>
            <a:off x="7076006" y="1259200"/>
            <a:ext cx="145673" cy="64560"/>
          </a:xfrm>
          <a:prstGeom prst="rect">
            <a:avLst/>
          </a:prstGeom>
          <a:solidFill>
            <a:srgbClr val="FFE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822681C2-E7AF-A94E-9BD3-74622050F290}"/>
              </a:ext>
            </a:extLst>
          </p:cNvPr>
          <p:cNvSpPr/>
          <p:nvPr/>
        </p:nvSpPr>
        <p:spPr>
          <a:xfrm>
            <a:off x="7094639" y="6486415"/>
            <a:ext cx="81482" cy="64560"/>
          </a:xfrm>
          <a:prstGeom prst="rect">
            <a:avLst/>
          </a:prstGeom>
          <a:solidFill>
            <a:srgbClr val="FFE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91796418-91F0-C44E-BC86-2A45E516D335}"/>
              </a:ext>
            </a:extLst>
          </p:cNvPr>
          <p:cNvSpPr txBox="1"/>
          <p:nvPr/>
        </p:nvSpPr>
        <p:spPr>
          <a:xfrm>
            <a:off x="5462444" y="1480832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>
                <a:solidFill>
                  <a:srgbClr val="0070C0"/>
                </a:solidFill>
              </a:rPr>
              <a:t>Project</a:t>
            </a:r>
          </a:p>
          <a:p>
            <a:pPr algn="ctr"/>
            <a:r>
              <a:rPr lang="es-ES" b="1" dirty="0" err="1">
                <a:solidFill>
                  <a:srgbClr val="0070C0"/>
                </a:solidFill>
              </a:rPr>
              <a:t>Researchers</a:t>
            </a:r>
            <a:endParaRPr lang="es-ES" b="1" dirty="0">
              <a:solidFill>
                <a:srgbClr val="0070C0"/>
              </a:solidFill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95496F8-6F57-4C46-9679-4D843B5D6E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022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83"/>
    </mc:Choice>
    <mc:Fallback>
      <p:transition spd="slow" advTm="29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8BF6FB93-F0CB-A645-B8D4-106FAD4D3896}"/>
              </a:ext>
            </a:extLst>
          </p:cNvPr>
          <p:cNvSpPr/>
          <p:nvPr/>
        </p:nvSpPr>
        <p:spPr>
          <a:xfrm>
            <a:off x="263352" y="4689140"/>
            <a:ext cx="7851520" cy="1908212"/>
          </a:xfrm>
          <a:prstGeom prst="roundRect">
            <a:avLst>
              <a:gd name="adj" fmla="val 9118"/>
            </a:avLst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CuadroTexto 4">
            <a:extLst>
              <a:ext uri="{FF2B5EF4-FFF2-40B4-BE49-F238E27FC236}">
                <a16:creationId xmlns:a16="http://schemas.microsoft.com/office/drawing/2014/main" id="{B9DDF771-45D8-4941-AFC4-80413863F8C7}"/>
              </a:ext>
            </a:extLst>
          </p:cNvPr>
          <p:cNvSpPr txBox="1"/>
          <p:nvPr/>
        </p:nvSpPr>
        <p:spPr>
          <a:xfrm>
            <a:off x="767408" y="956494"/>
            <a:ext cx="46805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b="1" dirty="0">
                <a:solidFill>
                  <a:srgbClr val="2D686D"/>
                </a:solidFill>
              </a:rPr>
              <a:t>2. </a:t>
            </a:r>
            <a:r>
              <a:rPr lang="es-ES" sz="2000" b="1" dirty="0" err="1">
                <a:solidFill>
                  <a:srgbClr val="2D686D"/>
                </a:solidFill>
              </a:rPr>
              <a:t>The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Product</a:t>
            </a:r>
            <a:r>
              <a:rPr lang="es-ES" sz="2000" b="1" dirty="0">
                <a:solidFill>
                  <a:srgbClr val="2D686D"/>
                </a:solidFill>
              </a:rPr>
              <a:t>: </a:t>
            </a:r>
            <a:r>
              <a:rPr lang="es-ES" sz="2800" b="1" dirty="0">
                <a:solidFill>
                  <a:srgbClr val="2D686D"/>
                </a:solidFill>
              </a:rPr>
              <a:t>THE PROBLEM   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E03F1E6-C2D1-0041-87E7-94F32F92C116}"/>
              </a:ext>
            </a:extLst>
          </p:cNvPr>
          <p:cNvGrpSpPr/>
          <p:nvPr/>
        </p:nvGrpSpPr>
        <p:grpSpPr>
          <a:xfrm>
            <a:off x="8284783" y="1628800"/>
            <a:ext cx="3528392" cy="4968552"/>
            <a:chOff x="335360" y="1628800"/>
            <a:chExt cx="3528392" cy="496855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5BB7057-313A-5045-A7B3-3F6816B743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376" y="1772816"/>
              <a:ext cx="3247420" cy="1656184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A722A443-BDAA-414E-8ACC-28A23FB5869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728" y="3573016"/>
              <a:ext cx="3243008" cy="2832227"/>
            </a:xfrm>
            <a:prstGeom prst="rect">
              <a:avLst/>
            </a:prstGeom>
          </p:spPr>
        </p:pic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17DE024C-95DF-084F-BC17-D9C761BF36E3}"/>
                </a:ext>
              </a:extLst>
            </p:cNvPr>
            <p:cNvSpPr/>
            <p:nvPr/>
          </p:nvSpPr>
          <p:spPr>
            <a:xfrm>
              <a:off x="335360" y="1628800"/>
              <a:ext cx="3528392" cy="4968552"/>
            </a:xfrm>
            <a:prstGeom prst="roundRect">
              <a:avLst>
                <a:gd name="adj" fmla="val 5955"/>
              </a:avLst>
            </a:prstGeom>
            <a:noFill/>
            <a:ln w="190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</p:grp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405BA9F-BDC9-C546-B2CA-E04023B554C6}"/>
              </a:ext>
            </a:extLst>
          </p:cNvPr>
          <p:cNvSpPr/>
          <p:nvPr/>
        </p:nvSpPr>
        <p:spPr>
          <a:xfrm>
            <a:off x="289247" y="1635640"/>
            <a:ext cx="7851520" cy="2801472"/>
          </a:xfrm>
          <a:prstGeom prst="roundRect">
            <a:avLst>
              <a:gd name="adj" fmla="val 4807"/>
            </a:avLst>
          </a:prstGeom>
          <a:solidFill>
            <a:schemeClr val="bg1">
              <a:lumMod val="85000"/>
            </a:schemeClr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CA37650-DAE9-194E-9E2D-0E2B69AA31D2}"/>
              </a:ext>
            </a:extLst>
          </p:cNvPr>
          <p:cNvSpPr/>
          <p:nvPr/>
        </p:nvSpPr>
        <p:spPr>
          <a:xfrm>
            <a:off x="380581" y="1768608"/>
            <a:ext cx="761617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/>
              <a:t>Antibiotic-resistant bacterial infections </a:t>
            </a:r>
            <a:r>
              <a:rPr lang="en-US" sz="2000" dirty="0"/>
              <a:t>is one of the biggest threat to global health, increasing in </a:t>
            </a:r>
            <a:r>
              <a:rPr lang="en-US" sz="2000" b="1" i="1" dirty="0"/>
              <a:t>hospitals </a:t>
            </a:r>
            <a:r>
              <a:rPr lang="en-US" sz="2000" dirty="0"/>
              <a:t>to dangerously high levels and threatening our ability to treat common infectious.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The progress of modern medicine is threatened; </a:t>
            </a:r>
            <a:r>
              <a:rPr lang="en-US" sz="2000" b="1" i="1" dirty="0"/>
              <a:t>Organ transplants, chemotherapy, and even minor surgeries</a:t>
            </a:r>
            <a:r>
              <a:rPr lang="en-US" sz="2000" dirty="0"/>
              <a:t> that should not represent any problem are now dangerous procedures without effective treatments against resistant infections.</a:t>
            </a:r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84F55862-C4E5-4C49-AB8E-AB36DC7151BF}"/>
              </a:ext>
            </a:extLst>
          </p:cNvPr>
          <p:cNvSpPr/>
          <p:nvPr/>
        </p:nvSpPr>
        <p:spPr>
          <a:xfrm rot="5400000">
            <a:off x="3840859" y="4200516"/>
            <a:ext cx="504056" cy="977248"/>
          </a:xfrm>
          <a:prstGeom prst="rightArrow">
            <a:avLst>
              <a:gd name="adj1" fmla="val 50000"/>
              <a:gd name="adj2" fmla="val 73821"/>
            </a:avLst>
          </a:prstGeom>
          <a:solidFill>
            <a:schemeClr val="bg1">
              <a:lumMod val="85000"/>
            </a:schemeClr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48A87F4-57CF-A446-8CD0-67E8FC3F516B}"/>
              </a:ext>
            </a:extLst>
          </p:cNvPr>
          <p:cNvSpPr/>
          <p:nvPr/>
        </p:nvSpPr>
        <p:spPr>
          <a:xfrm>
            <a:off x="3858887" y="4384121"/>
            <a:ext cx="468000" cy="72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08B0EA5-E6E1-144C-94B5-F7D4792D3094}"/>
              </a:ext>
            </a:extLst>
          </p:cNvPr>
          <p:cNvSpPr txBox="1"/>
          <p:nvPr/>
        </p:nvSpPr>
        <p:spPr>
          <a:xfrm>
            <a:off x="277424" y="5085184"/>
            <a:ext cx="7707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Hospitals are less safe places for patients, showing</a:t>
            </a:r>
            <a:r>
              <a:rPr lang="en-US" sz="2000" dirty="0">
                <a:solidFill>
                  <a:srgbClr val="2E3335"/>
                </a:solidFill>
                <a:latin typeface="ArialMT"/>
              </a:rPr>
              <a:t> higher medical costs, prolonged hospital stays and increased mortality.</a:t>
            </a:r>
            <a:endParaRPr lang="en-US" sz="2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AFFB695-7FF5-8D45-A3E1-96F64FD3E683}"/>
              </a:ext>
            </a:extLst>
          </p:cNvPr>
          <p:cNvSpPr txBox="1"/>
          <p:nvPr/>
        </p:nvSpPr>
        <p:spPr>
          <a:xfrm>
            <a:off x="351574" y="4685074"/>
            <a:ext cx="36561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A dangerous paradox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3856239-7672-E44F-870A-62DB2D79DFFA}"/>
              </a:ext>
            </a:extLst>
          </p:cNvPr>
          <p:cNvSpPr txBox="1"/>
          <p:nvPr/>
        </p:nvSpPr>
        <p:spPr>
          <a:xfrm>
            <a:off x="277424" y="5805264"/>
            <a:ext cx="7707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Antibiotic development pipeline is faltering due to high investment  in time and cost. </a:t>
            </a:r>
            <a:r>
              <a:rPr lang="en-US" sz="2000" b="1" dirty="0"/>
              <a:t>No new antibiotic developed in 30 years.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8597AEC-F5A0-1B49-B0B7-40E5C51982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958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97"/>
    </mc:Choice>
    <mc:Fallback>
      <p:transition spd="slow" advTm="60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CuadroTexto 4">
            <a:extLst>
              <a:ext uri="{FF2B5EF4-FFF2-40B4-BE49-F238E27FC236}">
                <a16:creationId xmlns:a16="http://schemas.microsoft.com/office/drawing/2014/main" id="{B9DDF771-45D8-4941-AFC4-80413863F8C7}"/>
              </a:ext>
            </a:extLst>
          </p:cNvPr>
          <p:cNvSpPr txBox="1"/>
          <p:nvPr/>
        </p:nvSpPr>
        <p:spPr>
          <a:xfrm>
            <a:off x="767408" y="956494"/>
            <a:ext cx="46805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b="1" dirty="0">
                <a:solidFill>
                  <a:srgbClr val="2D686D"/>
                </a:solidFill>
              </a:rPr>
              <a:t>2. </a:t>
            </a:r>
            <a:r>
              <a:rPr lang="es-ES" sz="2000" b="1" dirty="0" err="1">
                <a:solidFill>
                  <a:srgbClr val="2D686D"/>
                </a:solidFill>
              </a:rPr>
              <a:t>The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Product</a:t>
            </a:r>
            <a:r>
              <a:rPr lang="es-ES" sz="2000" b="1" dirty="0">
                <a:solidFill>
                  <a:srgbClr val="2D686D"/>
                </a:solidFill>
              </a:rPr>
              <a:t>: </a:t>
            </a:r>
            <a:r>
              <a:rPr lang="es-ES" sz="2800" b="1" dirty="0">
                <a:solidFill>
                  <a:srgbClr val="2D686D"/>
                </a:solidFill>
              </a:rPr>
              <a:t>THE PROBLEM 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3CEDB02-5A9F-5847-BA2B-8219558D47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444644"/>
            <a:ext cx="9505056" cy="541335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A8FA5F6-4941-0148-A70B-99BCF1272551}"/>
              </a:ext>
            </a:extLst>
          </p:cNvPr>
          <p:cNvSpPr txBox="1"/>
          <p:nvPr/>
        </p:nvSpPr>
        <p:spPr>
          <a:xfrm>
            <a:off x="177557" y="1482004"/>
            <a:ext cx="119378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MRSA: methicillin-resistant </a:t>
            </a:r>
            <a:r>
              <a:rPr lang="en-US" sz="2800" i="1" dirty="0"/>
              <a:t>Staphylococcus aureus</a:t>
            </a:r>
            <a:r>
              <a:rPr lang="en-US" sz="2800" dirty="0"/>
              <a:t>. Incidence in hospitals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2F136E2D-E727-A84C-BC58-D4FCFFE7FFD9}"/>
              </a:ext>
            </a:extLst>
          </p:cNvPr>
          <p:cNvSpPr/>
          <p:nvPr/>
        </p:nvSpPr>
        <p:spPr>
          <a:xfrm>
            <a:off x="2855640" y="4941168"/>
            <a:ext cx="9145016" cy="1368152"/>
          </a:xfrm>
          <a:prstGeom prst="roundRect">
            <a:avLst>
              <a:gd name="adj" fmla="val 4375"/>
            </a:avLst>
          </a:prstGeom>
          <a:solidFill>
            <a:schemeClr val="bg1">
              <a:alpha val="84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B8778A-BEA5-C440-95AF-DA20278D7DB0}"/>
              </a:ext>
            </a:extLst>
          </p:cNvPr>
          <p:cNvSpPr txBox="1"/>
          <p:nvPr/>
        </p:nvSpPr>
        <p:spPr>
          <a:xfrm>
            <a:off x="2855640" y="5013176"/>
            <a:ext cx="9336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 Spain, 25-50% of the hospital-associated infections are caused by MRSA.</a:t>
            </a:r>
          </a:p>
          <a:p>
            <a:endParaRPr lang="en-US" dirty="0"/>
          </a:p>
          <a:p>
            <a:r>
              <a:rPr lang="en-US" dirty="0"/>
              <a:t>Any invasive procedure that is usual in hospitals, from minor surgeries, catheters or even a simple injection, put the patient at risk to develop a life-threatening MRSA infection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4C35895-A334-6640-929D-FD2E4AD198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84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646"/>
    </mc:Choice>
    <mc:Fallback>
      <p:transition spd="slow" advTm="326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Rectangle 115">
            <a:extLst>
              <a:ext uri="{FF2B5EF4-FFF2-40B4-BE49-F238E27FC236}">
                <a16:creationId xmlns:a16="http://schemas.microsoft.com/office/drawing/2014/main" id="{FCBB49CC-C849-D244-AA2F-E0EF88198E4F}"/>
              </a:ext>
            </a:extLst>
          </p:cNvPr>
          <p:cNvSpPr/>
          <p:nvPr/>
        </p:nvSpPr>
        <p:spPr>
          <a:xfrm>
            <a:off x="6489827" y="4403352"/>
            <a:ext cx="4646734" cy="233801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49000">
                <a:schemeClr val="accent5">
                  <a:lumMod val="75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Right Arrow 8">
            <a:extLst>
              <a:ext uri="{FF2B5EF4-FFF2-40B4-BE49-F238E27FC236}">
                <a16:creationId xmlns:a16="http://schemas.microsoft.com/office/drawing/2014/main" id="{2067434B-4BBA-6544-90B6-EED8F5CC200D}"/>
              </a:ext>
            </a:extLst>
          </p:cNvPr>
          <p:cNvSpPr/>
          <p:nvPr/>
        </p:nvSpPr>
        <p:spPr>
          <a:xfrm>
            <a:off x="6672064" y="5231929"/>
            <a:ext cx="1994577" cy="484632"/>
          </a:xfrm>
          <a:prstGeom prst="rightArrow">
            <a:avLst>
              <a:gd name="adj1" fmla="val 58293"/>
              <a:gd name="adj2" fmla="val 51037"/>
            </a:avLst>
          </a:prstGeom>
          <a:solidFill>
            <a:srgbClr val="D7FF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CuadroTexto 4">
            <a:extLst>
              <a:ext uri="{FF2B5EF4-FFF2-40B4-BE49-F238E27FC236}">
                <a16:creationId xmlns:a16="http://schemas.microsoft.com/office/drawing/2014/main" id="{B9DDF771-45D8-4941-AFC4-80413863F8C7}"/>
              </a:ext>
            </a:extLst>
          </p:cNvPr>
          <p:cNvSpPr txBox="1"/>
          <p:nvPr/>
        </p:nvSpPr>
        <p:spPr>
          <a:xfrm>
            <a:off x="767408" y="956494"/>
            <a:ext cx="50405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b="1" dirty="0">
                <a:solidFill>
                  <a:srgbClr val="2D686D"/>
                </a:solidFill>
              </a:rPr>
              <a:t>2. </a:t>
            </a:r>
            <a:r>
              <a:rPr lang="es-ES" sz="2000" b="1" dirty="0" err="1">
                <a:solidFill>
                  <a:srgbClr val="2D686D"/>
                </a:solidFill>
              </a:rPr>
              <a:t>The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Product</a:t>
            </a:r>
            <a:r>
              <a:rPr lang="es-ES" sz="2000" b="1" dirty="0">
                <a:solidFill>
                  <a:srgbClr val="2D686D"/>
                </a:solidFill>
              </a:rPr>
              <a:t>: </a:t>
            </a:r>
            <a:r>
              <a:rPr lang="es-ES" sz="2800" b="1" dirty="0">
                <a:solidFill>
                  <a:srgbClr val="2D686D"/>
                </a:solidFill>
              </a:rPr>
              <a:t>THE SOLUTION   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8E9CE3AA-0833-6249-9865-51855ACF85C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2" b="5731"/>
          <a:stretch/>
        </p:blipFill>
        <p:spPr>
          <a:xfrm>
            <a:off x="6044999" y="940738"/>
            <a:ext cx="5955657" cy="2448273"/>
          </a:xfrm>
          <a:prstGeom prst="rect">
            <a:avLst/>
          </a:prstGeom>
        </p:spPr>
      </p:pic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8DC600FD-4684-4946-804C-5E07A1A8564C}"/>
              </a:ext>
            </a:extLst>
          </p:cNvPr>
          <p:cNvSpPr/>
          <p:nvPr/>
        </p:nvSpPr>
        <p:spPr>
          <a:xfrm>
            <a:off x="6023992" y="908720"/>
            <a:ext cx="5976664" cy="2480291"/>
          </a:xfrm>
          <a:prstGeom prst="roundRect">
            <a:avLst>
              <a:gd name="adj" fmla="val 9118"/>
            </a:avLst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47E2977-7DEE-D049-A714-C0827E7212FD}"/>
              </a:ext>
            </a:extLst>
          </p:cNvPr>
          <p:cNvSpPr txBox="1"/>
          <p:nvPr/>
        </p:nvSpPr>
        <p:spPr>
          <a:xfrm>
            <a:off x="86533" y="1617877"/>
            <a:ext cx="5981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Shortening time and cost is key to develop new antibiotic strategies against multi-drug resistant infections.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6FE31B-D232-E448-A7E4-FBF4D893AB3D}"/>
              </a:ext>
            </a:extLst>
          </p:cNvPr>
          <p:cNvSpPr txBox="1"/>
          <p:nvPr/>
        </p:nvSpPr>
        <p:spPr>
          <a:xfrm>
            <a:off x="47328" y="3573016"/>
            <a:ext cx="12144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Anti-raft therapy inhibits the mechanisms of antibiotic resistance. </a:t>
            </a:r>
            <a:r>
              <a:rPr lang="en-US" b="1" dirty="0"/>
              <a:t>Anti-raft molecules (statins)</a:t>
            </a:r>
            <a:r>
              <a:rPr lang="en-US" dirty="0"/>
              <a:t> perturb the architecture and function of bacterial lipid rafts, inhibiting the antibiotic resistance mechanism harbored there.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39732196-0DD5-D148-8B40-84D9097FAB67}"/>
              </a:ext>
            </a:extLst>
          </p:cNvPr>
          <p:cNvGrpSpPr/>
          <p:nvPr/>
        </p:nvGrpSpPr>
        <p:grpSpPr>
          <a:xfrm>
            <a:off x="191344" y="4951025"/>
            <a:ext cx="6405411" cy="1388228"/>
            <a:chOff x="495721" y="138647"/>
            <a:chExt cx="6405411" cy="1388228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58EE140B-528A-6C4E-98B4-F86A3F8793A4}"/>
                </a:ext>
              </a:extLst>
            </p:cNvPr>
            <p:cNvSpPr/>
            <p:nvPr/>
          </p:nvSpPr>
          <p:spPr>
            <a:xfrm>
              <a:off x="586596" y="891396"/>
              <a:ext cx="3001993" cy="23003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7" name="Bent Arrow 76">
              <a:extLst>
                <a:ext uri="{FF2B5EF4-FFF2-40B4-BE49-F238E27FC236}">
                  <a16:creationId xmlns:a16="http://schemas.microsoft.com/office/drawing/2014/main" id="{0CCE4D9A-A510-B94F-8CF8-2528278A7F3A}"/>
                </a:ext>
              </a:extLst>
            </p:cNvPr>
            <p:cNvSpPr/>
            <p:nvPr/>
          </p:nvSpPr>
          <p:spPr>
            <a:xfrm flipV="1">
              <a:off x="3602965" y="865517"/>
              <a:ext cx="2533292" cy="661358"/>
            </a:xfrm>
            <a:prstGeom prst="bentArrow">
              <a:avLst>
                <a:gd name="adj1" fmla="val 37174"/>
                <a:gd name="adj2" fmla="val 29836"/>
                <a:gd name="adj3" fmla="val 25869"/>
                <a:gd name="adj4" fmla="val 43750"/>
              </a:avLst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8" name="Bent Arrow 77">
              <a:extLst>
                <a:ext uri="{FF2B5EF4-FFF2-40B4-BE49-F238E27FC236}">
                  <a16:creationId xmlns:a16="http://schemas.microsoft.com/office/drawing/2014/main" id="{49468244-8725-3940-B649-C7FA1D5E4BE6}"/>
                </a:ext>
              </a:extLst>
            </p:cNvPr>
            <p:cNvSpPr/>
            <p:nvPr/>
          </p:nvSpPr>
          <p:spPr>
            <a:xfrm>
              <a:off x="3611592" y="454325"/>
              <a:ext cx="3289540" cy="661358"/>
            </a:xfrm>
            <a:prstGeom prst="bentArrow">
              <a:avLst>
                <a:gd name="adj1" fmla="val 37174"/>
                <a:gd name="adj2" fmla="val 29836"/>
                <a:gd name="adj3" fmla="val 25869"/>
                <a:gd name="adj4" fmla="val 43750"/>
              </a:avLst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71DB9EA3-091F-7C42-9B82-29018F30B733}"/>
                </a:ext>
              </a:extLst>
            </p:cNvPr>
            <p:cNvSpPr txBox="1"/>
            <p:nvPr/>
          </p:nvSpPr>
          <p:spPr>
            <a:xfrm>
              <a:off x="495721" y="884430"/>
              <a:ext cx="83548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Arial"/>
                  <a:cs typeface="Arial"/>
                </a:rPr>
                <a:t>HMG-CoA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D7448350-BEAB-8E44-A15F-58B93B01B0FA}"/>
                </a:ext>
              </a:extLst>
            </p:cNvPr>
            <p:cNvSpPr txBox="1"/>
            <p:nvPr/>
          </p:nvSpPr>
          <p:spPr>
            <a:xfrm>
              <a:off x="1367734" y="884430"/>
              <a:ext cx="91403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>
                  <a:latin typeface="Arial"/>
                  <a:cs typeface="Arial"/>
                </a:rPr>
                <a:t>Mevalonate</a:t>
              </a:r>
              <a:endParaRPr lang="en-US" sz="1100" dirty="0">
                <a:latin typeface="Arial"/>
                <a:cs typeface="Arial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664A6A0A-A9C2-DF4D-8059-185FCFDE9615}"/>
                </a:ext>
              </a:extLst>
            </p:cNvPr>
            <p:cNvSpPr txBox="1"/>
            <p:nvPr/>
          </p:nvSpPr>
          <p:spPr>
            <a:xfrm>
              <a:off x="2314484" y="884430"/>
              <a:ext cx="41229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Arial"/>
                  <a:cs typeface="Arial"/>
                </a:rPr>
                <a:t>IPP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559D2859-53B5-EA4C-8776-8727EC77B152}"/>
                </a:ext>
              </a:extLst>
            </p:cNvPr>
            <p:cNvSpPr txBox="1"/>
            <p:nvPr/>
          </p:nvSpPr>
          <p:spPr>
            <a:xfrm>
              <a:off x="2782373" y="884430"/>
              <a:ext cx="46038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Arial"/>
                  <a:cs typeface="Arial"/>
                </a:rPr>
                <a:t>FPP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C147A39F-3CB2-1243-8279-82AA1FC07D97}"/>
                </a:ext>
              </a:extLst>
            </p:cNvPr>
            <p:cNvSpPr txBox="1"/>
            <p:nvPr/>
          </p:nvSpPr>
          <p:spPr>
            <a:xfrm>
              <a:off x="4123587" y="1183252"/>
              <a:ext cx="84350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 err="1">
                  <a:latin typeface="Arial"/>
                  <a:cs typeface="Arial"/>
                </a:rPr>
                <a:t>Lanosterol</a:t>
              </a:r>
              <a:endParaRPr lang="en-US" sz="1100" dirty="0">
                <a:latin typeface="Arial"/>
                <a:cs typeface="Arial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C01B8EB2-61F6-7A40-BDB9-8BA1BDF35B57}"/>
                </a:ext>
              </a:extLst>
            </p:cNvPr>
            <p:cNvSpPr txBox="1"/>
            <p:nvPr/>
          </p:nvSpPr>
          <p:spPr>
            <a:xfrm>
              <a:off x="5162509" y="1183252"/>
              <a:ext cx="89960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Arial"/>
                  <a:cs typeface="Arial"/>
                </a:rPr>
                <a:t>Cholesterol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F845E516-DB6E-8B4E-9DD8-FB4412AAFABD}"/>
                </a:ext>
              </a:extLst>
            </p:cNvPr>
            <p:cNvSpPr txBox="1"/>
            <p:nvPr/>
          </p:nvSpPr>
          <p:spPr>
            <a:xfrm>
              <a:off x="4123402" y="503471"/>
              <a:ext cx="142539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 err="1">
                  <a:latin typeface="Arial"/>
                  <a:cs typeface="Arial"/>
                </a:rPr>
                <a:t>Diaponeurosporene</a:t>
              </a:r>
              <a:endParaRPr lang="en-US" sz="1100" dirty="0">
                <a:latin typeface="Arial"/>
                <a:cs typeface="Arial"/>
              </a:endParaRP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C1CD917B-9B8D-6342-A425-FDE9C3157E7B}"/>
                </a:ext>
              </a:extLst>
            </p:cNvPr>
            <p:cNvSpPr txBox="1"/>
            <p:nvPr/>
          </p:nvSpPr>
          <p:spPr>
            <a:xfrm>
              <a:off x="5628396" y="503471"/>
              <a:ext cx="118974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 err="1">
                  <a:latin typeface="Arial"/>
                  <a:cs typeface="Arial"/>
                </a:rPr>
                <a:t>Staphyloxanthin</a:t>
              </a:r>
              <a:endParaRPr lang="en-US" sz="1100" dirty="0">
                <a:latin typeface="Arial"/>
                <a:cs typeface="Arial"/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C637B062-C506-444E-985B-AF0E852DE48E}"/>
                </a:ext>
              </a:extLst>
            </p:cNvPr>
            <p:cNvSpPr txBox="1"/>
            <p:nvPr/>
          </p:nvSpPr>
          <p:spPr>
            <a:xfrm>
              <a:off x="4340286" y="138647"/>
              <a:ext cx="1107996" cy="33855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sz="1600" b="1" i="1" dirty="0">
                  <a:ln w="0"/>
                  <a:solidFill>
                    <a:srgbClr val="FFC000"/>
                  </a:solidFill>
                  <a:latin typeface="Arial"/>
                  <a:cs typeface="Arial"/>
                </a:rPr>
                <a:t>S. aureus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99AFC637-8231-EC43-8937-A93E7333B4EF}"/>
                </a:ext>
              </a:extLst>
            </p:cNvPr>
            <p:cNvSpPr txBox="1"/>
            <p:nvPr/>
          </p:nvSpPr>
          <p:spPr>
            <a:xfrm>
              <a:off x="4312145" y="875136"/>
              <a:ext cx="87876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solidFill>
                    <a:schemeClr val="accent5">
                      <a:lumMod val="75000"/>
                    </a:schemeClr>
                  </a:solidFill>
                  <a:latin typeface="Arial"/>
                  <a:cs typeface="Arial"/>
                </a:rPr>
                <a:t>Human</a:t>
              </a:r>
            </a:p>
          </p:txBody>
        </p:sp>
        <p:cxnSp>
          <p:nvCxnSpPr>
            <p:cNvPr id="89" name="Straight Arrow Connector 88">
              <a:extLst>
                <a:ext uri="{FF2B5EF4-FFF2-40B4-BE49-F238E27FC236}">
                  <a16:creationId xmlns:a16="http://schemas.microsoft.com/office/drawing/2014/main" id="{7A14C1F3-7B14-B74E-941C-162A99EAE5A8}"/>
                </a:ext>
              </a:extLst>
            </p:cNvPr>
            <p:cNvCxnSpPr/>
            <p:nvPr/>
          </p:nvCxnSpPr>
          <p:spPr>
            <a:xfrm>
              <a:off x="3725899" y="645168"/>
              <a:ext cx="415781" cy="0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Arrow Connector 89">
              <a:extLst>
                <a:ext uri="{FF2B5EF4-FFF2-40B4-BE49-F238E27FC236}">
                  <a16:creationId xmlns:a16="http://schemas.microsoft.com/office/drawing/2014/main" id="{E273B0F0-CF7A-7644-87E9-92219CB383C0}"/>
                </a:ext>
              </a:extLst>
            </p:cNvPr>
            <p:cNvCxnSpPr/>
            <p:nvPr/>
          </p:nvCxnSpPr>
          <p:spPr>
            <a:xfrm>
              <a:off x="3737089" y="1324618"/>
              <a:ext cx="415781" cy="0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FFF02139-6A8D-334F-B4CD-79FD7BF57AC8}"/>
                </a:ext>
              </a:extLst>
            </p:cNvPr>
            <p:cNvCxnSpPr/>
            <p:nvPr/>
          </p:nvCxnSpPr>
          <p:spPr>
            <a:xfrm>
              <a:off x="3727582" y="641993"/>
              <a:ext cx="0" cy="180000"/>
            </a:xfrm>
            <a:prstGeom prst="line">
              <a:avLst/>
            </a:prstGeom>
            <a:ln w="9525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551CAD99-CFD1-4841-BDE0-A1CA6BF3BF03}"/>
                </a:ext>
              </a:extLst>
            </p:cNvPr>
            <p:cNvCxnSpPr/>
            <p:nvPr/>
          </p:nvCxnSpPr>
          <p:spPr>
            <a:xfrm>
              <a:off x="3737089" y="1144618"/>
              <a:ext cx="0" cy="180000"/>
            </a:xfrm>
            <a:prstGeom prst="line">
              <a:avLst/>
            </a:prstGeom>
            <a:ln w="9525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Rounded Rectangle 92">
              <a:extLst>
                <a:ext uri="{FF2B5EF4-FFF2-40B4-BE49-F238E27FC236}">
                  <a16:creationId xmlns:a16="http://schemas.microsoft.com/office/drawing/2014/main" id="{681ED6C4-AF8C-8548-A009-088D86AD2A23}"/>
                </a:ext>
              </a:extLst>
            </p:cNvPr>
            <p:cNvSpPr/>
            <p:nvPr/>
          </p:nvSpPr>
          <p:spPr>
            <a:xfrm>
              <a:off x="3396269" y="879211"/>
              <a:ext cx="672283" cy="23461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  <p:cxnSp>
          <p:nvCxnSpPr>
            <p:cNvPr id="94" name="Straight Arrow Connector 93">
              <a:extLst>
                <a:ext uri="{FF2B5EF4-FFF2-40B4-BE49-F238E27FC236}">
                  <a16:creationId xmlns:a16="http://schemas.microsoft.com/office/drawing/2014/main" id="{D8E7F8A0-1509-F145-AB17-F59373617CB6}"/>
                </a:ext>
              </a:extLst>
            </p:cNvPr>
            <p:cNvCxnSpPr/>
            <p:nvPr/>
          </p:nvCxnSpPr>
          <p:spPr>
            <a:xfrm>
              <a:off x="4967088" y="1324618"/>
              <a:ext cx="244283" cy="0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Arrow Connector 94">
              <a:extLst>
                <a:ext uri="{FF2B5EF4-FFF2-40B4-BE49-F238E27FC236}">
                  <a16:creationId xmlns:a16="http://schemas.microsoft.com/office/drawing/2014/main" id="{E67276EC-0154-E449-8180-FDAFED601CA1}"/>
                </a:ext>
              </a:extLst>
            </p:cNvPr>
            <p:cNvCxnSpPr/>
            <p:nvPr/>
          </p:nvCxnSpPr>
          <p:spPr>
            <a:xfrm>
              <a:off x="5487601" y="647740"/>
              <a:ext cx="180000" cy="0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Arrow Connector 95">
              <a:extLst>
                <a:ext uri="{FF2B5EF4-FFF2-40B4-BE49-F238E27FC236}">
                  <a16:creationId xmlns:a16="http://schemas.microsoft.com/office/drawing/2014/main" id="{8C3599EC-C8BA-9B4A-972F-250CD0E42104}"/>
                </a:ext>
              </a:extLst>
            </p:cNvPr>
            <p:cNvCxnSpPr/>
            <p:nvPr/>
          </p:nvCxnSpPr>
          <p:spPr>
            <a:xfrm>
              <a:off x="3179183" y="1029986"/>
              <a:ext cx="180000" cy="0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Arrow Connector 96">
              <a:extLst>
                <a:ext uri="{FF2B5EF4-FFF2-40B4-BE49-F238E27FC236}">
                  <a16:creationId xmlns:a16="http://schemas.microsoft.com/office/drawing/2014/main" id="{9FFEC123-F225-0645-99C6-5D4B66F3395F}"/>
                </a:ext>
              </a:extLst>
            </p:cNvPr>
            <p:cNvCxnSpPr/>
            <p:nvPr/>
          </p:nvCxnSpPr>
          <p:spPr>
            <a:xfrm>
              <a:off x="2649501" y="1029986"/>
              <a:ext cx="180000" cy="0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Arrow Connector 97">
              <a:extLst>
                <a:ext uri="{FF2B5EF4-FFF2-40B4-BE49-F238E27FC236}">
                  <a16:creationId xmlns:a16="http://schemas.microsoft.com/office/drawing/2014/main" id="{028B3BB9-47D7-E64B-A31A-FCED154E1319}"/>
                </a:ext>
              </a:extLst>
            </p:cNvPr>
            <p:cNvCxnSpPr/>
            <p:nvPr/>
          </p:nvCxnSpPr>
          <p:spPr>
            <a:xfrm>
              <a:off x="2210817" y="1029986"/>
              <a:ext cx="180000" cy="0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Arrow Connector 98">
              <a:extLst>
                <a:ext uri="{FF2B5EF4-FFF2-40B4-BE49-F238E27FC236}">
                  <a16:creationId xmlns:a16="http://schemas.microsoft.com/office/drawing/2014/main" id="{F64549A5-6EFC-C345-A173-D3BAD25DA5A0}"/>
                </a:ext>
              </a:extLst>
            </p:cNvPr>
            <p:cNvCxnSpPr/>
            <p:nvPr/>
          </p:nvCxnSpPr>
          <p:spPr>
            <a:xfrm>
              <a:off x="1261160" y="1029986"/>
              <a:ext cx="180000" cy="0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0" name="Group 99">
              <a:extLst>
                <a:ext uri="{FF2B5EF4-FFF2-40B4-BE49-F238E27FC236}">
                  <a16:creationId xmlns:a16="http://schemas.microsoft.com/office/drawing/2014/main" id="{BC484C39-D57D-F243-A3A9-C53A1E050460}"/>
                </a:ext>
              </a:extLst>
            </p:cNvPr>
            <p:cNvGrpSpPr/>
            <p:nvPr/>
          </p:nvGrpSpPr>
          <p:grpSpPr>
            <a:xfrm>
              <a:off x="3167091" y="800761"/>
              <a:ext cx="117364" cy="163805"/>
              <a:chOff x="3138336" y="3679825"/>
              <a:chExt cx="117364" cy="163805"/>
            </a:xfrm>
          </p:grpSpPr>
          <p:cxnSp>
            <p:nvCxnSpPr>
              <p:cNvPr id="107" name="Straight Connector 106">
                <a:extLst>
                  <a:ext uri="{FF2B5EF4-FFF2-40B4-BE49-F238E27FC236}">
                    <a16:creationId xmlns:a16="http://schemas.microsoft.com/office/drawing/2014/main" id="{734A78B9-1678-C34C-A4E9-9284BBB5066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201657" y="3679825"/>
                <a:ext cx="0" cy="156624"/>
              </a:xfrm>
              <a:prstGeom prst="line">
                <a:avLst/>
              </a:prstGeom>
              <a:ln w="9525"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>
                <a:extLst>
                  <a:ext uri="{FF2B5EF4-FFF2-40B4-BE49-F238E27FC236}">
                    <a16:creationId xmlns:a16="http://schemas.microsoft.com/office/drawing/2014/main" id="{EC29A21E-E50D-C745-B477-B501C58D466E}"/>
                  </a:ext>
                </a:extLst>
              </p:cNvPr>
              <p:cNvCxnSpPr/>
              <p:nvPr/>
            </p:nvCxnSpPr>
            <p:spPr>
              <a:xfrm>
                <a:off x="3138336" y="3841504"/>
                <a:ext cx="117364" cy="2126"/>
              </a:xfrm>
              <a:prstGeom prst="line">
                <a:avLst/>
              </a:prstGeom>
              <a:ln w="9525"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1" name="Group 100">
              <a:extLst>
                <a:ext uri="{FF2B5EF4-FFF2-40B4-BE49-F238E27FC236}">
                  <a16:creationId xmlns:a16="http://schemas.microsoft.com/office/drawing/2014/main" id="{B053CF30-A76C-D642-AD34-180CE0F513ED}"/>
                </a:ext>
              </a:extLst>
            </p:cNvPr>
            <p:cNvGrpSpPr/>
            <p:nvPr/>
          </p:nvGrpSpPr>
          <p:grpSpPr>
            <a:xfrm>
              <a:off x="1287200" y="800452"/>
              <a:ext cx="117364" cy="163805"/>
              <a:chOff x="3138336" y="3679825"/>
              <a:chExt cx="117364" cy="163805"/>
            </a:xfrm>
          </p:grpSpPr>
          <p:cxnSp>
            <p:nvCxnSpPr>
              <p:cNvPr id="105" name="Straight Connector 104">
                <a:extLst>
                  <a:ext uri="{FF2B5EF4-FFF2-40B4-BE49-F238E27FC236}">
                    <a16:creationId xmlns:a16="http://schemas.microsoft.com/office/drawing/2014/main" id="{E9F797B6-BC06-CE46-9687-2C9A5170BADF}"/>
                  </a:ext>
                </a:extLst>
              </p:cNvPr>
              <p:cNvCxnSpPr/>
              <p:nvPr/>
            </p:nvCxnSpPr>
            <p:spPr>
              <a:xfrm flipV="1">
                <a:off x="3201657" y="3679825"/>
                <a:ext cx="0" cy="156624"/>
              </a:xfrm>
              <a:prstGeom prst="line">
                <a:avLst/>
              </a:prstGeom>
              <a:ln w="9525"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>
                <a:extLst>
                  <a:ext uri="{FF2B5EF4-FFF2-40B4-BE49-F238E27FC236}">
                    <a16:creationId xmlns:a16="http://schemas.microsoft.com/office/drawing/2014/main" id="{212A45C0-91CC-7C4F-92DB-D2558DAF9900}"/>
                  </a:ext>
                </a:extLst>
              </p:cNvPr>
              <p:cNvCxnSpPr/>
              <p:nvPr/>
            </p:nvCxnSpPr>
            <p:spPr>
              <a:xfrm>
                <a:off x="3138336" y="3841504"/>
                <a:ext cx="117364" cy="2126"/>
              </a:xfrm>
              <a:prstGeom prst="line">
                <a:avLst/>
              </a:prstGeom>
              <a:ln w="9525"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477D3FA8-4067-314D-BCCA-5775E0542A9C}"/>
                </a:ext>
              </a:extLst>
            </p:cNvPr>
            <p:cNvSpPr txBox="1"/>
            <p:nvPr/>
          </p:nvSpPr>
          <p:spPr>
            <a:xfrm>
              <a:off x="902435" y="573808"/>
              <a:ext cx="91403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>
                  <a:solidFill>
                    <a:srgbClr val="FF0000"/>
                  </a:solidFill>
                  <a:latin typeface="Arial"/>
                  <a:cs typeface="Arial"/>
                </a:rPr>
                <a:t>Simvastatin</a:t>
              </a:r>
              <a:endParaRPr lang="en-US" sz="1100" dirty="0">
                <a:solidFill>
                  <a:srgbClr val="FF0000"/>
                </a:solidFill>
                <a:latin typeface="Arial"/>
                <a:cs typeface="Arial"/>
              </a:endParaRP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2C7EF781-E268-924C-9A1D-5113F6C2B00D}"/>
                </a:ext>
              </a:extLst>
            </p:cNvPr>
            <p:cNvSpPr txBox="1"/>
            <p:nvPr/>
          </p:nvSpPr>
          <p:spPr>
            <a:xfrm>
              <a:off x="2553066" y="567230"/>
              <a:ext cx="1103187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>
                  <a:solidFill>
                    <a:srgbClr val="FF0000"/>
                  </a:solidFill>
                  <a:latin typeface="Arial"/>
                  <a:cs typeface="Arial"/>
                </a:rPr>
                <a:t>Zaragozic</a:t>
              </a:r>
              <a:r>
                <a:rPr lang="en-US" sz="1100" dirty="0">
                  <a:solidFill>
                    <a:srgbClr val="FF0000"/>
                  </a:solidFill>
                  <a:latin typeface="Arial"/>
                  <a:cs typeface="Arial"/>
                </a:rPr>
                <a:t> acid</a:t>
              </a: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6736ACD6-816D-8A41-BAC6-4112B83D09E0}"/>
                </a:ext>
              </a:extLst>
            </p:cNvPr>
            <p:cNvSpPr txBox="1"/>
            <p:nvPr/>
          </p:nvSpPr>
          <p:spPr>
            <a:xfrm>
              <a:off x="3350366" y="869101"/>
              <a:ext cx="782587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>
                  <a:latin typeface="Arial"/>
                  <a:cs typeface="Arial"/>
                </a:rPr>
                <a:t>Squalene</a:t>
              </a:r>
            </a:p>
          </p:txBody>
        </p:sp>
      </p:grpSp>
      <p:pic>
        <p:nvPicPr>
          <p:cNvPr id="109" name="Picture 108">
            <a:extLst>
              <a:ext uri="{FF2B5EF4-FFF2-40B4-BE49-F238E27FC236}">
                <a16:creationId xmlns:a16="http://schemas.microsoft.com/office/drawing/2014/main" id="{1DE31EF5-3AE2-214F-8129-ABB3F4BDB5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3882" y="4581128"/>
            <a:ext cx="1461822" cy="730911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4DC31C27-9C98-B946-B565-76BCFB429E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086" y="4703429"/>
            <a:ext cx="729840" cy="625838"/>
          </a:xfrm>
          <a:prstGeom prst="rect">
            <a:avLst/>
          </a:prstGeom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3432057C-A669-484A-AA5F-0A38E58F1BB3}"/>
              </a:ext>
            </a:extLst>
          </p:cNvPr>
          <p:cNvSpPr txBox="1"/>
          <p:nvPr/>
        </p:nvSpPr>
        <p:spPr>
          <a:xfrm>
            <a:off x="6710714" y="5312039"/>
            <a:ext cx="1821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Bacterial Lipid Rafts</a:t>
            </a:r>
          </a:p>
        </p:txBody>
      </p:sp>
      <p:sp>
        <p:nvSpPr>
          <p:cNvPr id="113" name="Right Arrow 112">
            <a:extLst>
              <a:ext uri="{FF2B5EF4-FFF2-40B4-BE49-F238E27FC236}">
                <a16:creationId xmlns:a16="http://schemas.microsoft.com/office/drawing/2014/main" id="{DDD01218-AD94-A943-8F50-242461B18E20}"/>
              </a:ext>
            </a:extLst>
          </p:cNvPr>
          <p:cNvSpPr/>
          <p:nvPr/>
        </p:nvSpPr>
        <p:spPr>
          <a:xfrm>
            <a:off x="8662943" y="5248624"/>
            <a:ext cx="2199206" cy="484632"/>
          </a:xfrm>
          <a:prstGeom prst="rightArrow">
            <a:avLst>
              <a:gd name="adj1" fmla="val 58293"/>
              <a:gd name="adj2" fmla="val 51037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B6C3D44F-A9ED-FA40-A571-10FD8CC05735}"/>
              </a:ext>
            </a:extLst>
          </p:cNvPr>
          <p:cNvSpPr txBox="1"/>
          <p:nvPr/>
        </p:nvSpPr>
        <p:spPr>
          <a:xfrm>
            <a:off x="8662943" y="5330690"/>
            <a:ext cx="2127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Resistance to </a:t>
            </a:r>
            <a:r>
              <a:rPr lang="en-US" sz="1400" dirty="0" err="1"/>
              <a:t>penicillins</a:t>
            </a:r>
            <a:endParaRPr lang="en-US" sz="1400" dirty="0"/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B52FB9EC-1AE4-854D-8C3F-1225E021155C}"/>
              </a:ext>
            </a:extLst>
          </p:cNvPr>
          <p:cNvSpPr txBox="1"/>
          <p:nvPr/>
        </p:nvSpPr>
        <p:spPr>
          <a:xfrm>
            <a:off x="6636043" y="4509120"/>
            <a:ext cx="4323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Anti-raft molecules in combination with </a:t>
            </a:r>
            <a:r>
              <a:rPr lang="en-US" dirty="0" err="1"/>
              <a:t>penicillins</a:t>
            </a:r>
            <a:r>
              <a:rPr lang="en-US" dirty="0"/>
              <a:t> inhibit MRSA growth 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464A93D4-6BB3-F044-A795-36625BDA6D6A}"/>
              </a:ext>
            </a:extLst>
          </p:cNvPr>
          <p:cNvSpPr txBox="1"/>
          <p:nvPr/>
        </p:nvSpPr>
        <p:spPr>
          <a:xfrm>
            <a:off x="6570664" y="5888497"/>
            <a:ext cx="4997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New therapies against MRSA infections</a:t>
            </a:r>
          </a:p>
          <a:p>
            <a:r>
              <a:rPr lang="en-US" dirty="0"/>
              <a:t>Recycling old antibiotics currently discarded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1E5686A-A8AA-864C-975E-39DB9C231B87}"/>
              </a:ext>
            </a:extLst>
          </p:cNvPr>
          <p:cNvSpPr txBox="1"/>
          <p:nvPr/>
        </p:nvSpPr>
        <p:spPr>
          <a:xfrm>
            <a:off x="63760" y="2420888"/>
            <a:ext cx="5981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ANTI-RAFT THERAPY: A new antibiotic strategy to fight multi-drug-resistant MRSA infections.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0C30A297-D3BC-F142-8A32-F489E81FF2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873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628"/>
    </mc:Choice>
    <mc:Fallback>
      <p:transition spd="slow" advTm="127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CuadroTexto 4">
            <a:extLst>
              <a:ext uri="{FF2B5EF4-FFF2-40B4-BE49-F238E27FC236}">
                <a16:creationId xmlns:a16="http://schemas.microsoft.com/office/drawing/2014/main" id="{B9DDF771-45D8-4941-AFC4-80413863F8C7}"/>
              </a:ext>
            </a:extLst>
          </p:cNvPr>
          <p:cNvSpPr txBox="1"/>
          <p:nvPr/>
        </p:nvSpPr>
        <p:spPr>
          <a:xfrm>
            <a:off x="767408" y="956494"/>
            <a:ext cx="110172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b="1" dirty="0">
                <a:solidFill>
                  <a:srgbClr val="2D686D"/>
                </a:solidFill>
              </a:rPr>
              <a:t>2. </a:t>
            </a:r>
            <a:r>
              <a:rPr lang="es-ES" sz="2000" b="1" dirty="0" err="1">
                <a:solidFill>
                  <a:srgbClr val="2D686D"/>
                </a:solidFill>
              </a:rPr>
              <a:t>The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Product</a:t>
            </a:r>
            <a:r>
              <a:rPr lang="es-ES" sz="2000" b="1" dirty="0">
                <a:solidFill>
                  <a:srgbClr val="2D686D"/>
                </a:solidFill>
              </a:rPr>
              <a:t>: </a:t>
            </a:r>
            <a:r>
              <a:rPr lang="es-ES" sz="2800" b="1" dirty="0">
                <a:solidFill>
                  <a:srgbClr val="2D686D"/>
                </a:solidFill>
              </a:rPr>
              <a:t>ANTI-RAFT THERAPY WORKS </a:t>
            </a:r>
            <a:r>
              <a:rPr lang="es-ES" sz="2800" b="1" i="1" dirty="0">
                <a:solidFill>
                  <a:srgbClr val="2D686D"/>
                </a:solidFill>
              </a:rPr>
              <a:t>in vitro</a:t>
            </a:r>
            <a:r>
              <a:rPr lang="es-ES" sz="2800" b="1" dirty="0">
                <a:solidFill>
                  <a:srgbClr val="2D686D"/>
                </a:solidFill>
              </a:rPr>
              <a:t> AND </a:t>
            </a:r>
            <a:r>
              <a:rPr lang="es-ES" sz="2800" b="1" i="1" dirty="0">
                <a:solidFill>
                  <a:srgbClr val="2D686D"/>
                </a:solidFill>
              </a:rPr>
              <a:t>in vivo 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1D79C72B-879D-F743-BF8C-1FCFF513EC3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1" t="45822" r="3226" b="2124"/>
          <a:stretch/>
        </p:blipFill>
        <p:spPr>
          <a:xfrm>
            <a:off x="119336" y="2794080"/>
            <a:ext cx="6385100" cy="259228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BF78A8A-95C3-B44F-9D5B-371BD2D6749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6"/>
          <a:stretch/>
        </p:blipFill>
        <p:spPr>
          <a:xfrm>
            <a:off x="6600056" y="3212976"/>
            <a:ext cx="5544616" cy="2651145"/>
          </a:xfrm>
          <a:prstGeom prst="rect">
            <a:avLst/>
          </a:prstGeom>
        </p:spPr>
      </p:pic>
      <p:sp>
        <p:nvSpPr>
          <p:cNvPr id="56" name="CuadroTexto 4">
            <a:extLst>
              <a:ext uri="{FF2B5EF4-FFF2-40B4-BE49-F238E27FC236}">
                <a16:creationId xmlns:a16="http://schemas.microsoft.com/office/drawing/2014/main" id="{70E4515B-7ACE-A244-88EF-4C0456F81E5C}"/>
              </a:ext>
            </a:extLst>
          </p:cNvPr>
          <p:cNvSpPr txBox="1"/>
          <p:nvPr/>
        </p:nvSpPr>
        <p:spPr>
          <a:xfrm>
            <a:off x="335360" y="1930535"/>
            <a:ext cx="14401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sz="2800" b="1" i="1" dirty="0">
                <a:solidFill>
                  <a:srgbClr val="2D686D"/>
                </a:solidFill>
              </a:rPr>
              <a:t>in vitro</a:t>
            </a:r>
          </a:p>
        </p:txBody>
      </p:sp>
      <p:sp>
        <p:nvSpPr>
          <p:cNvPr id="57" name="CuadroTexto 4">
            <a:extLst>
              <a:ext uri="{FF2B5EF4-FFF2-40B4-BE49-F238E27FC236}">
                <a16:creationId xmlns:a16="http://schemas.microsoft.com/office/drawing/2014/main" id="{207D5E94-CF2E-764B-9DEA-443A4254D94A}"/>
              </a:ext>
            </a:extLst>
          </p:cNvPr>
          <p:cNvSpPr txBox="1"/>
          <p:nvPr/>
        </p:nvSpPr>
        <p:spPr>
          <a:xfrm>
            <a:off x="6831141" y="1969676"/>
            <a:ext cx="13585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sz="2800" b="1" i="1" dirty="0">
                <a:solidFill>
                  <a:srgbClr val="2D686D"/>
                </a:solidFill>
              </a:rPr>
              <a:t>in vivo </a:t>
            </a:r>
          </a:p>
        </p:txBody>
      </p:sp>
      <p:grpSp>
        <p:nvGrpSpPr>
          <p:cNvPr id="58" name="Group 14">
            <a:extLst>
              <a:ext uri="{FF2B5EF4-FFF2-40B4-BE49-F238E27FC236}">
                <a16:creationId xmlns:a16="http://schemas.microsoft.com/office/drawing/2014/main" id="{B327EA5A-AE96-A246-8462-2781F673414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19536" y="1800814"/>
            <a:ext cx="480574" cy="782662"/>
            <a:chOff x="2171" y="1007"/>
            <a:chExt cx="1417" cy="2308"/>
          </a:xfrm>
        </p:grpSpPr>
        <p:sp>
          <p:nvSpPr>
            <p:cNvPr id="60" name="Oval 9">
              <a:extLst>
                <a:ext uri="{FF2B5EF4-FFF2-40B4-BE49-F238E27FC236}">
                  <a16:creationId xmlns:a16="http://schemas.microsoft.com/office/drawing/2014/main" id="{5D1A3EAE-DFA1-7543-BDB3-EFE186FBB58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45" y="1007"/>
              <a:ext cx="466" cy="147"/>
            </a:xfrm>
            <a:prstGeom prst="ellipse">
              <a:avLst/>
            </a:prstGeom>
            <a:solidFill>
              <a:schemeClr val="bg1"/>
            </a:solidFill>
            <a:ln w="6350" cap="rnd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61" name="Freeform 7">
              <a:extLst>
                <a:ext uri="{FF2B5EF4-FFF2-40B4-BE49-F238E27FC236}">
                  <a16:creationId xmlns:a16="http://schemas.microsoft.com/office/drawing/2014/main" id="{2C07A593-DD66-6446-98A1-E9F00398BC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71" y="2586"/>
              <a:ext cx="1417" cy="729"/>
            </a:xfrm>
            <a:custGeom>
              <a:avLst/>
              <a:gdLst>
                <a:gd name="T0" fmla="*/ 1256 w 3688"/>
                <a:gd name="T1" fmla="*/ 0 h 1895"/>
                <a:gd name="T2" fmla="*/ 157 w 3688"/>
                <a:gd name="T3" fmla="*/ 0 h 1895"/>
                <a:gd name="T4" fmla="*/ 79 w 3688"/>
                <a:gd name="T5" fmla="*/ 218 h 1895"/>
                <a:gd name="T6" fmla="*/ 715 w 3688"/>
                <a:gd name="T7" fmla="*/ 721 h 1895"/>
                <a:gd name="T8" fmla="*/ 1339 w 3688"/>
                <a:gd name="T9" fmla="*/ 227 h 1895"/>
                <a:gd name="T10" fmla="*/ 1256 w 3688"/>
                <a:gd name="T11" fmla="*/ 0 h 18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88"/>
                <a:gd name="T19" fmla="*/ 0 h 1895"/>
                <a:gd name="T20" fmla="*/ 3688 w 3688"/>
                <a:gd name="T21" fmla="*/ 1895 h 18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88" h="1895">
                  <a:moveTo>
                    <a:pt x="3268" y="0"/>
                  </a:moveTo>
                  <a:cubicBezTo>
                    <a:pt x="409" y="0"/>
                    <a:pt x="409" y="0"/>
                    <a:pt x="409" y="0"/>
                  </a:cubicBezTo>
                  <a:cubicBezTo>
                    <a:pt x="330" y="238"/>
                    <a:pt x="250" y="431"/>
                    <a:pt x="205" y="567"/>
                  </a:cubicBezTo>
                  <a:cubicBezTo>
                    <a:pt x="0" y="1146"/>
                    <a:pt x="647" y="1895"/>
                    <a:pt x="1861" y="1873"/>
                  </a:cubicBezTo>
                  <a:cubicBezTo>
                    <a:pt x="3030" y="1861"/>
                    <a:pt x="3688" y="1169"/>
                    <a:pt x="3484" y="590"/>
                  </a:cubicBezTo>
                  <a:cubicBezTo>
                    <a:pt x="3438" y="454"/>
                    <a:pt x="3359" y="249"/>
                    <a:pt x="3268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59" name="Freeform 8">
              <a:extLst>
                <a:ext uri="{FF2B5EF4-FFF2-40B4-BE49-F238E27FC236}">
                  <a16:creationId xmlns:a16="http://schemas.microsoft.com/office/drawing/2014/main" id="{DF531FC5-22BB-074D-9765-F25ED9B4D6B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71" y="1105"/>
              <a:ext cx="1417" cy="2208"/>
            </a:xfrm>
            <a:custGeom>
              <a:avLst/>
              <a:gdLst>
                <a:gd name="T0" fmla="*/ 498 w 885"/>
                <a:gd name="T1" fmla="*/ 5 h 1379"/>
                <a:gd name="T2" fmla="*/ 498 w 885"/>
                <a:gd name="T3" fmla="*/ 501 h 1379"/>
                <a:gd name="T4" fmla="*/ 80 w 885"/>
                <a:gd name="T5" fmla="*/ 1699 h 1379"/>
                <a:gd name="T6" fmla="*/ 716 w 885"/>
                <a:gd name="T7" fmla="*/ 2200 h 1379"/>
                <a:gd name="T8" fmla="*/ 1339 w 885"/>
                <a:gd name="T9" fmla="*/ 1708 h 1379"/>
                <a:gd name="T10" fmla="*/ 913 w 885"/>
                <a:gd name="T11" fmla="*/ 501 h 1379"/>
                <a:gd name="T12" fmla="*/ 913 w 885"/>
                <a:gd name="T13" fmla="*/ 0 h 13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85"/>
                <a:gd name="T22" fmla="*/ 0 h 1379"/>
                <a:gd name="T23" fmla="*/ 885 w 885"/>
                <a:gd name="T24" fmla="*/ 1379 h 137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85" h="1379">
                  <a:moveTo>
                    <a:pt x="311" y="3"/>
                  </a:moveTo>
                  <a:cubicBezTo>
                    <a:pt x="311" y="313"/>
                    <a:pt x="311" y="313"/>
                    <a:pt x="311" y="313"/>
                  </a:cubicBezTo>
                  <a:cubicBezTo>
                    <a:pt x="267" y="490"/>
                    <a:pt x="98" y="923"/>
                    <a:pt x="50" y="1061"/>
                  </a:cubicBezTo>
                  <a:cubicBezTo>
                    <a:pt x="0" y="1200"/>
                    <a:pt x="156" y="1379"/>
                    <a:pt x="447" y="1374"/>
                  </a:cubicBezTo>
                  <a:cubicBezTo>
                    <a:pt x="727" y="1371"/>
                    <a:pt x="885" y="1205"/>
                    <a:pt x="836" y="1067"/>
                  </a:cubicBezTo>
                  <a:cubicBezTo>
                    <a:pt x="787" y="928"/>
                    <a:pt x="613" y="493"/>
                    <a:pt x="570" y="313"/>
                  </a:cubicBezTo>
                  <a:cubicBezTo>
                    <a:pt x="570" y="0"/>
                    <a:pt x="570" y="0"/>
                    <a:pt x="570" y="0"/>
                  </a:cubicBezTo>
                </a:path>
              </a:pathLst>
            </a:custGeom>
            <a:noFill/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78CEB1F0-4A44-1B4C-AF17-98DDD74FF1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8154" y="1729194"/>
            <a:ext cx="1005582" cy="9877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8EFE006-4D3B-ED4F-B960-9DF8B389B4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DCDFFCA-2F34-8B49-942F-7AE65947251C}"/>
              </a:ext>
            </a:extLst>
          </p:cNvPr>
          <p:cNvSpPr txBox="1"/>
          <p:nvPr/>
        </p:nvSpPr>
        <p:spPr>
          <a:xfrm>
            <a:off x="6888088" y="284364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Sepsis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8FB978-D402-4E41-A7DE-7EDD430FFC40}"/>
              </a:ext>
            </a:extLst>
          </p:cNvPr>
          <p:cNvSpPr txBox="1"/>
          <p:nvPr/>
        </p:nvSpPr>
        <p:spPr>
          <a:xfrm>
            <a:off x="9516380" y="2845177"/>
            <a:ext cx="1404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Pneumonia</a:t>
            </a:r>
          </a:p>
        </p:txBody>
      </p:sp>
    </p:spTree>
    <p:extLst>
      <p:ext uri="{BB962C8B-B14F-4D97-AF65-F5344CB8AC3E}">
        <p14:creationId xmlns:p14="http://schemas.microsoft.com/office/powerpoint/2010/main" val="135494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655"/>
    </mc:Choice>
    <mc:Fallback>
      <p:transition spd="slow" advTm="55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CuadroTexto 4">
            <a:extLst>
              <a:ext uri="{FF2B5EF4-FFF2-40B4-BE49-F238E27FC236}">
                <a16:creationId xmlns:a16="http://schemas.microsoft.com/office/drawing/2014/main" id="{B9DDF771-45D8-4941-AFC4-80413863F8C7}"/>
              </a:ext>
            </a:extLst>
          </p:cNvPr>
          <p:cNvSpPr txBox="1"/>
          <p:nvPr/>
        </p:nvSpPr>
        <p:spPr>
          <a:xfrm>
            <a:off x="767408" y="956494"/>
            <a:ext cx="110172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b="1" dirty="0">
                <a:solidFill>
                  <a:srgbClr val="2D686D"/>
                </a:solidFill>
              </a:rPr>
              <a:t>2. </a:t>
            </a:r>
            <a:r>
              <a:rPr lang="es-ES" sz="2000" b="1" dirty="0" err="1">
                <a:solidFill>
                  <a:srgbClr val="2D686D"/>
                </a:solidFill>
              </a:rPr>
              <a:t>The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Product</a:t>
            </a:r>
            <a:r>
              <a:rPr lang="es-ES" sz="2000" b="1" dirty="0">
                <a:solidFill>
                  <a:srgbClr val="2D686D"/>
                </a:solidFill>
              </a:rPr>
              <a:t>: </a:t>
            </a:r>
            <a:r>
              <a:rPr lang="es-ES" sz="2800" b="1" dirty="0">
                <a:solidFill>
                  <a:srgbClr val="2D686D"/>
                </a:solidFill>
              </a:rPr>
              <a:t>CURRENT STATUS OF DEVELOPMENT</a:t>
            </a:r>
            <a:endParaRPr lang="es-ES" sz="2800" b="1" i="1" dirty="0">
              <a:solidFill>
                <a:srgbClr val="2D686D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1A703E-4CE8-6E4C-BEB9-529351F69F6E}"/>
              </a:ext>
            </a:extLst>
          </p:cNvPr>
          <p:cNvSpPr txBox="1"/>
          <p:nvPr/>
        </p:nvSpPr>
        <p:spPr>
          <a:xfrm>
            <a:off x="258860" y="1772816"/>
            <a:ext cx="111657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Tx/>
              <a:buChar char="-"/>
            </a:pPr>
            <a:r>
              <a:rPr lang="en-US" sz="2000" dirty="0">
                <a:latin typeface="+mj-lt"/>
              </a:rPr>
              <a:t>It can be used to prevent MRSA infections as a </a:t>
            </a:r>
            <a:r>
              <a:rPr lang="es-ES" sz="2000" i="1" dirty="0" err="1">
                <a:solidFill>
                  <a:prstClr val="black"/>
                </a:solidFill>
                <a:latin typeface="+mj-lt"/>
              </a:rPr>
              <a:t>preoperative</a:t>
            </a:r>
            <a:r>
              <a:rPr lang="es-ES" sz="20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s-ES" sz="2000" i="1" dirty="0" err="1">
                <a:solidFill>
                  <a:prstClr val="black"/>
                </a:solidFill>
                <a:latin typeface="+mj-lt"/>
              </a:rPr>
              <a:t>antibiotic</a:t>
            </a:r>
            <a:r>
              <a:rPr lang="es-ES" sz="20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s-ES" sz="2000" i="1" dirty="0" err="1">
                <a:solidFill>
                  <a:prstClr val="black"/>
                </a:solidFill>
                <a:latin typeface="+mj-lt"/>
              </a:rPr>
              <a:t>prophylaxis</a:t>
            </a:r>
            <a:r>
              <a:rPr lang="es-ES" sz="2000" dirty="0">
                <a:solidFill>
                  <a:prstClr val="black"/>
                </a:solidFill>
                <a:latin typeface="+mj-lt"/>
              </a:rPr>
              <a:t> </a:t>
            </a:r>
            <a:r>
              <a:rPr lang="en-US" sz="2000" dirty="0">
                <a:latin typeface="+mj-lt"/>
              </a:rPr>
              <a:t>or as a </a:t>
            </a:r>
            <a:r>
              <a:rPr lang="en-US" sz="2000" i="1" dirty="0">
                <a:latin typeface="+mj-lt"/>
              </a:rPr>
              <a:t>post-infection treatment</a:t>
            </a:r>
            <a:r>
              <a:rPr lang="en-US" sz="2000" dirty="0">
                <a:latin typeface="+mj-lt"/>
              </a:rPr>
              <a:t> . </a:t>
            </a:r>
            <a:r>
              <a:rPr lang="en-US" sz="2000" i="1" dirty="0">
                <a:solidFill>
                  <a:schemeClr val="bg1">
                    <a:lumMod val="50000"/>
                  </a:schemeClr>
                </a:solidFill>
              </a:rPr>
              <a:t>Tested in vitro      and in vivo</a:t>
            </a:r>
            <a:r>
              <a:rPr lang="en-US" sz="2000" i="1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endParaRPr lang="en-US" sz="20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537530-2E68-E14A-BE28-FAC6469336E1}"/>
              </a:ext>
            </a:extLst>
          </p:cNvPr>
          <p:cNvSpPr txBox="1"/>
          <p:nvPr/>
        </p:nvSpPr>
        <p:spPr>
          <a:xfrm>
            <a:off x="258860" y="2636912"/>
            <a:ext cx="115257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Tx/>
              <a:buChar char="-"/>
            </a:pPr>
            <a:r>
              <a:rPr lang="en-US" sz="2000" dirty="0"/>
              <a:t>It is effective against all type of MRSA clinical isolates: </a:t>
            </a:r>
          </a:p>
          <a:p>
            <a:pPr lvl="1"/>
            <a:r>
              <a:rPr lang="en-US" sz="2000" dirty="0"/>
              <a:t>	MRSA, CA-MRSA, HA-MRSA, ERMSA. </a:t>
            </a:r>
            <a:r>
              <a:rPr lang="en-US" sz="2000" i="1" dirty="0">
                <a:solidFill>
                  <a:schemeClr val="bg1">
                    <a:lumMod val="50000"/>
                  </a:schemeClr>
                </a:solidFill>
              </a:rPr>
              <a:t>Tested in vitro       and in vivo</a:t>
            </a:r>
          </a:p>
        </p:txBody>
      </p:sp>
      <p:grpSp>
        <p:nvGrpSpPr>
          <p:cNvPr id="14" name="Group 14">
            <a:extLst>
              <a:ext uri="{FF2B5EF4-FFF2-40B4-BE49-F238E27FC236}">
                <a16:creationId xmlns:a16="http://schemas.microsoft.com/office/drawing/2014/main" id="{93AF852A-8F87-D443-BBDD-16FBB374E99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622051" y="2126759"/>
            <a:ext cx="330589" cy="538396"/>
            <a:chOff x="2171" y="1007"/>
            <a:chExt cx="1417" cy="2308"/>
          </a:xfrm>
        </p:grpSpPr>
        <p:sp>
          <p:nvSpPr>
            <p:cNvPr id="15" name="Oval 9">
              <a:extLst>
                <a:ext uri="{FF2B5EF4-FFF2-40B4-BE49-F238E27FC236}">
                  <a16:creationId xmlns:a16="http://schemas.microsoft.com/office/drawing/2014/main" id="{7D11F36F-3321-3C42-A7A1-BE7E93D6862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45" y="1007"/>
              <a:ext cx="466" cy="147"/>
            </a:xfrm>
            <a:prstGeom prst="ellipse">
              <a:avLst/>
            </a:prstGeom>
            <a:solidFill>
              <a:schemeClr val="bg1"/>
            </a:solidFill>
            <a:ln w="6350" cap="rnd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15D0F97D-F2C2-384E-B011-3752FCE590B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71" y="2586"/>
              <a:ext cx="1417" cy="729"/>
            </a:xfrm>
            <a:custGeom>
              <a:avLst/>
              <a:gdLst>
                <a:gd name="T0" fmla="*/ 1256 w 3688"/>
                <a:gd name="T1" fmla="*/ 0 h 1895"/>
                <a:gd name="T2" fmla="*/ 157 w 3688"/>
                <a:gd name="T3" fmla="*/ 0 h 1895"/>
                <a:gd name="T4" fmla="*/ 79 w 3688"/>
                <a:gd name="T5" fmla="*/ 218 h 1895"/>
                <a:gd name="T6" fmla="*/ 715 w 3688"/>
                <a:gd name="T7" fmla="*/ 721 h 1895"/>
                <a:gd name="T8" fmla="*/ 1339 w 3688"/>
                <a:gd name="T9" fmla="*/ 227 h 1895"/>
                <a:gd name="T10" fmla="*/ 1256 w 3688"/>
                <a:gd name="T11" fmla="*/ 0 h 18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88"/>
                <a:gd name="T19" fmla="*/ 0 h 1895"/>
                <a:gd name="T20" fmla="*/ 3688 w 3688"/>
                <a:gd name="T21" fmla="*/ 1895 h 18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88" h="1895">
                  <a:moveTo>
                    <a:pt x="3268" y="0"/>
                  </a:moveTo>
                  <a:cubicBezTo>
                    <a:pt x="409" y="0"/>
                    <a:pt x="409" y="0"/>
                    <a:pt x="409" y="0"/>
                  </a:cubicBezTo>
                  <a:cubicBezTo>
                    <a:pt x="330" y="238"/>
                    <a:pt x="250" y="431"/>
                    <a:pt x="205" y="567"/>
                  </a:cubicBezTo>
                  <a:cubicBezTo>
                    <a:pt x="0" y="1146"/>
                    <a:pt x="647" y="1895"/>
                    <a:pt x="1861" y="1873"/>
                  </a:cubicBezTo>
                  <a:cubicBezTo>
                    <a:pt x="3030" y="1861"/>
                    <a:pt x="3688" y="1169"/>
                    <a:pt x="3484" y="590"/>
                  </a:cubicBezTo>
                  <a:cubicBezTo>
                    <a:pt x="3438" y="454"/>
                    <a:pt x="3359" y="249"/>
                    <a:pt x="3268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A335D8F8-A65E-424F-A811-BBA1194E55F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71" y="1105"/>
              <a:ext cx="1417" cy="2208"/>
            </a:xfrm>
            <a:custGeom>
              <a:avLst/>
              <a:gdLst>
                <a:gd name="T0" fmla="*/ 498 w 885"/>
                <a:gd name="T1" fmla="*/ 5 h 1379"/>
                <a:gd name="T2" fmla="*/ 498 w 885"/>
                <a:gd name="T3" fmla="*/ 501 h 1379"/>
                <a:gd name="T4" fmla="*/ 80 w 885"/>
                <a:gd name="T5" fmla="*/ 1699 h 1379"/>
                <a:gd name="T6" fmla="*/ 716 w 885"/>
                <a:gd name="T7" fmla="*/ 2200 h 1379"/>
                <a:gd name="T8" fmla="*/ 1339 w 885"/>
                <a:gd name="T9" fmla="*/ 1708 h 1379"/>
                <a:gd name="T10" fmla="*/ 913 w 885"/>
                <a:gd name="T11" fmla="*/ 501 h 1379"/>
                <a:gd name="T12" fmla="*/ 913 w 885"/>
                <a:gd name="T13" fmla="*/ 0 h 13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85"/>
                <a:gd name="T22" fmla="*/ 0 h 1379"/>
                <a:gd name="T23" fmla="*/ 885 w 885"/>
                <a:gd name="T24" fmla="*/ 1379 h 137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85" h="1379">
                  <a:moveTo>
                    <a:pt x="311" y="3"/>
                  </a:moveTo>
                  <a:cubicBezTo>
                    <a:pt x="311" y="313"/>
                    <a:pt x="311" y="313"/>
                    <a:pt x="311" y="313"/>
                  </a:cubicBezTo>
                  <a:cubicBezTo>
                    <a:pt x="267" y="490"/>
                    <a:pt x="98" y="923"/>
                    <a:pt x="50" y="1061"/>
                  </a:cubicBezTo>
                  <a:cubicBezTo>
                    <a:pt x="0" y="1200"/>
                    <a:pt x="156" y="1379"/>
                    <a:pt x="447" y="1374"/>
                  </a:cubicBezTo>
                  <a:cubicBezTo>
                    <a:pt x="727" y="1371"/>
                    <a:pt x="885" y="1205"/>
                    <a:pt x="836" y="1067"/>
                  </a:cubicBezTo>
                  <a:cubicBezTo>
                    <a:pt x="787" y="928"/>
                    <a:pt x="613" y="493"/>
                    <a:pt x="570" y="313"/>
                  </a:cubicBezTo>
                  <a:cubicBezTo>
                    <a:pt x="570" y="0"/>
                    <a:pt x="570" y="0"/>
                    <a:pt x="570" y="0"/>
                  </a:cubicBezTo>
                </a:path>
              </a:pathLst>
            </a:custGeom>
            <a:noFill/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7DF66A2F-BA42-4241-B316-073102C4AC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136" y="2103905"/>
            <a:ext cx="691743" cy="679500"/>
          </a:xfrm>
          <a:prstGeom prst="rect">
            <a:avLst/>
          </a:prstGeom>
        </p:spPr>
      </p:pic>
      <p:grpSp>
        <p:nvGrpSpPr>
          <p:cNvPr id="19" name="Group 14">
            <a:extLst>
              <a:ext uri="{FF2B5EF4-FFF2-40B4-BE49-F238E27FC236}">
                <a16:creationId xmlns:a16="http://schemas.microsoft.com/office/drawing/2014/main" id="{2D6AD375-BBF1-3D45-9796-FFD7470567F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500712" y="2991398"/>
            <a:ext cx="330589" cy="538396"/>
            <a:chOff x="2171" y="1007"/>
            <a:chExt cx="1417" cy="2308"/>
          </a:xfrm>
        </p:grpSpPr>
        <p:sp>
          <p:nvSpPr>
            <p:cNvPr id="20" name="Oval 9">
              <a:extLst>
                <a:ext uri="{FF2B5EF4-FFF2-40B4-BE49-F238E27FC236}">
                  <a16:creationId xmlns:a16="http://schemas.microsoft.com/office/drawing/2014/main" id="{E1400CC8-27B9-144B-BBC6-58F94AC666A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45" y="1007"/>
              <a:ext cx="466" cy="147"/>
            </a:xfrm>
            <a:prstGeom prst="ellipse">
              <a:avLst/>
            </a:prstGeom>
            <a:solidFill>
              <a:schemeClr val="bg1"/>
            </a:solidFill>
            <a:ln w="6350" cap="rnd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A667EED0-208C-FB4F-AE7D-B890E455B5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71" y="2586"/>
              <a:ext cx="1417" cy="729"/>
            </a:xfrm>
            <a:custGeom>
              <a:avLst/>
              <a:gdLst>
                <a:gd name="T0" fmla="*/ 1256 w 3688"/>
                <a:gd name="T1" fmla="*/ 0 h 1895"/>
                <a:gd name="T2" fmla="*/ 157 w 3688"/>
                <a:gd name="T3" fmla="*/ 0 h 1895"/>
                <a:gd name="T4" fmla="*/ 79 w 3688"/>
                <a:gd name="T5" fmla="*/ 218 h 1895"/>
                <a:gd name="T6" fmla="*/ 715 w 3688"/>
                <a:gd name="T7" fmla="*/ 721 h 1895"/>
                <a:gd name="T8" fmla="*/ 1339 w 3688"/>
                <a:gd name="T9" fmla="*/ 227 h 1895"/>
                <a:gd name="T10" fmla="*/ 1256 w 3688"/>
                <a:gd name="T11" fmla="*/ 0 h 18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88"/>
                <a:gd name="T19" fmla="*/ 0 h 1895"/>
                <a:gd name="T20" fmla="*/ 3688 w 3688"/>
                <a:gd name="T21" fmla="*/ 1895 h 18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88" h="1895">
                  <a:moveTo>
                    <a:pt x="3268" y="0"/>
                  </a:moveTo>
                  <a:cubicBezTo>
                    <a:pt x="409" y="0"/>
                    <a:pt x="409" y="0"/>
                    <a:pt x="409" y="0"/>
                  </a:cubicBezTo>
                  <a:cubicBezTo>
                    <a:pt x="330" y="238"/>
                    <a:pt x="250" y="431"/>
                    <a:pt x="205" y="567"/>
                  </a:cubicBezTo>
                  <a:cubicBezTo>
                    <a:pt x="0" y="1146"/>
                    <a:pt x="647" y="1895"/>
                    <a:pt x="1861" y="1873"/>
                  </a:cubicBezTo>
                  <a:cubicBezTo>
                    <a:pt x="3030" y="1861"/>
                    <a:pt x="3688" y="1169"/>
                    <a:pt x="3484" y="590"/>
                  </a:cubicBezTo>
                  <a:cubicBezTo>
                    <a:pt x="3438" y="454"/>
                    <a:pt x="3359" y="249"/>
                    <a:pt x="3268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54FD067E-B7F6-D64A-840D-6B65619A64E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71" y="1105"/>
              <a:ext cx="1417" cy="2208"/>
            </a:xfrm>
            <a:custGeom>
              <a:avLst/>
              <a:gdLst>
                <a:gd name="T0" fmla="*/ 498 w 885"/>
                <a:gd name="T1" fmla="*/ 5 h 1379"/>
                <a:gd name="T2" fmla="*/ 498 w 885"/>
                <a:gd name="T3" fmla="*/ 501 h 1379"/>
                <a:gd name="T4" fmla="*/ 80 w 885"/>
                <a:gd name="T5" fmla="*/ 1699 h 1379"/>
                <a:gd name="T6" fmla="*/ 716 w 885"/>
                <a:gd name="T7" fmla="*/ 2200 h 1379"/>
                <a:gd name="T8" fmla="*/ 1339 w 885"/>
                <a:gd name="T9" fmla="*/ 1708 h 1379"/>
                <a:gd name="T10" fmla="*/ 913 w 885"/>
                <a:gd name="T11" fmla="*/ 501 h 1379"/>
                <a:gd name="T12" fmla="*/ 913 w 885"/>
                <a:gd name="T13" fmla="*/ 0 h 13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85"/>
                <a:gd name="T22" fmla="*/ 0 h 1379"/>
                <a:gd name="T23" fmla="*/ 885 w 885"/>
                <a:gd name="T24" fmla="*/ 1379 h 137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85" h="1379">
                  <a:moveTo>
                    <a:pt x="311" y="3"/>
                  </a:moveTo>
                  <a:cubicBezTo>
                    <a:pt x="311" y="313"/>
                    <a:pt x="311" y="313"/>
                    <a:pt x="311" y="313"/>
                  </a:cubicBezTo>
                  <a:cubicBezTo>
                    <a:pt x="267" y="490"/>
                    <a:pt x="98" y="923"/>
                    <a:pt x="50" y="1061"/>
                  </a:cubicBezTo>
                  <a:cubicBezTo>
                    <a:pt x="0" y="1200"/>
                    <a:pt x="156" y="1379"/>
                    <a:pt x="447" y="1374"/>
                  </a:cubicBezTo>
                  <a:cubicBezTo>
                    <a:pt x="727" y="1371"/>
                    <a:pt x="885" y="1205"/>
                    <a:pt x="836" y="1067"/>
                  </a:cubicBezTo>
                  <a:cubicBezTo>
                    <a:pt x="787" y="928"/>
                    <a:pt x="613" y="493"/>
                    <a:pt x="570" y="313"/>
                  </a:cubicBezTo>
                  <a:cubicBezTo>
                    <a:pt x="570" y="0"/>
                    <a:pt x="570" y="0"/>
                    <a:pt x="570" y="0"/>
                  </a:cubicBezTo>
                </a:path>
              </a:pathLst>
            </a:custGeom>
            <a:noFill/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1C237063-5E9B-4540-AF8D-6EC3099076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6223" y="2849828"/>
            <a:ext cx="691743" cy="6795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640483F-CE7D-DC47-ACF5-FB4C9A1CAC11}"/>
              </a:ext>
            </a:extLst>
          </p:cNvPr>
          <p:cNvSpPr txBox="1"/>
          <p:nvPr/>
        </p:nvSpPr>
        <p:spPr>
          <a:xfrm>
            <a:off x="289928" y="5601434"/>
            <a:ext cx="115257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Tx/>
              <a:buChar char="-"/>
            </a:pPr>
            <a:r>
              <a:rPr lang="en-US" sz="2000" dirty="0"/>
              <a:t>A version of the therapy against gram-negative bacterial infections is being developed. </a:t>
            </a:r>
            <a:r>
              <a:rPr lang="en-US" sz="2000" i="1" dirty="0">
                <a:solidFill>
                  <a:schemeClr val="bg1">
                    <a:lumMod val="50000"/>
                  </a:schemeClr>
                </a:solidFill>
              </a:rPr>
              <a:t>Tested in vitro</a:t>
            </a:r>
            <a:endParaRPr lang="en-US" sz="2000" dirty="0"/>
          </a:p>
        </p:txBody>
      </p:sp>
      <p:grpSp>
        <p:nvGrpSpPr>
          <p:cNvPr id="24" name="Group 14">
            <a:extLst>
              <a:ext uri="{FF2B5EF4-FFF2-40B4-BE49-F238E27FC236}">
                <a16:creationId xmlns:a16="http://schemas.microsoft.com/office/drawing/2014/main" id="{CCB000FC-3ECC-A74E-BD96-49D999C6FAF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063552" y="5986987"/>
            <a:ext cx="330589" cy="549825"/>
            <a:chOff x="2171" y="-1771"/>
            <a:chExt cx="1417" cy="2357"/>
          </a:xfrm>
        </p:grpSpPr>
        <p:sp>
          <p:nvSpPr>
            <p:cNvPr id="25" name="Oval 9">
              <a:extLst>
                <a:ext uri="{FF2B5EF4-FFF2-40B4-BE49-F238E27FC236}">
                  <a16:creationId xmlns:a16="http://schemas.microsoft.com/office/drawing/2014/main" id="{F75D1659-C660-D84C-98DE-C10D6C7C39B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45" y="-1771"/>
              <a:ext cx="466" cy="147"/>
            </a:xfrm>
            <a:prstGeom prst="ellipse">
              <a:avLst/>
            </a:prstGeom>
            <a:solidFill>
              <a:schemeClr val="bg1"/>
            </a:solidFill>
            <a:ln w="6350" cap="rnd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26" name="Freeform 7">
              <a:extLst>
                <a:ext uri="{FF2B5EF4-FFF2-40B4-BE49-F238E27FC236}">
                  <a16:creationId xmlns:a16="http://schemas.microsoft.com/office/drawing/2014/main" id="{4FBB1B80-0D41-3048-ABAD-22B5E41E58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71" y="-143"/>
              <a:ext cx="1417" cy="729"/>
            </a:xfrm>
            <a:custGeom>
              <a:avLst/>
              <a:gdLst>
                <a:gd name="T0" fmla="*/ 1256 w 3688"/>
                <a:gd name="T1" fmla="*/ 0 h 1895"/>
                <a:gd name="T2" fmla="*/ 157 w 3688"/>
                <a:gd name="T3" fmla="*/ 0 h 1895"/>
                <a:gd name="T4" fmla="*/ 79 w 3688"/>
                <a:gd name="T5" fmla="*/ 218 h 1895"/>
                <a:gd name="T6" fmla="*/ 715 w 3688"/>
                <a:gd name="T7" fmla="*/ 721 h 1895"/>
                <a:gd name="T8" fmla="*/ 1339 w 3688"/>
                <a:gd name="T9" fmla="*/ 227 h 1895"/>
                <a:gd name="T10" fmla="*/ 1256 w 3688"/>
                <a:gd name="T11" fmla="*/ 0 h 18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88"/>
                <a:gd name="T19" fmla="*/ 0 h 1895"/>
                <a:gd name="T20" fmla="*/ 3688 w 3688"/>
                <a:gd name="T21" fmla="*/ 1895 h 18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88" h="1895">
                  <a:moveTo>
                    <a:pt x="3268" y="0"/>
                  </a:moveTo>
                  <a:cubicBezTo>
                    <a:pt x="409" y="0"/>
                    <a:pt x="409" y="0"/>
                    <a:pt x="409" y="0"/>
                  </a:cubicBezTo>
                  <a:cubicBezTo>
                    <a:pt x="330" y="238"/>
                    <a:pt x="250" y="431"/>
                    <a:pt x="205" y="567"/>
                  </a:cubicBezTo>
                  <a:cubicBezTo>
                    <a:pt x="0" y="1146"/>
                    <a:pt x="647" y="1895"/>
                    <a:pt x="1861" y="1873"/>
                  </a:cubicBezTo>
                  <a:cubicBezTo>
                    <a:pt x="3030" y="1861"/>
                    <a:pt x="3688" y="1169"/>
                    <a:pt x="3484" y="590"/>
                  </a:cubicBezTo>
                  <a:cubicBezTo>
                    <a:pt x="3438" y="454"/>
                    <a:pt x="3359" y="249"/>
                    <a:pt x="3268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  <p:sp>
          <p:nvSpPr>
            <p:cNvPr id="27" name="Freeform 8">
              <a:extLst>
                <a:ext uri="{FF2B5EF4-FFF2-40B4-BE49-F238E27FC236}">
                  <a16:creationId xmlns:a16="http://schemas.microsoft.com/office/drawing/2014/main" id="{87ACC7A1-ACBF-C948-A6CA-8607D858888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71" y="-1624"/>
              <a:ext cx="1417" cy="2208"/>
            </a:xfrm>
            <a:custGeom>
              <a:avLst/>
              <a:gdLst>
                <a:gd name="T0" fmla="*/ 498 w 885"/>
                <a:gd name="T1" fmla="*/ 5 h 1379"/>
                <a:gd name="T2" fmla="*/ 498 w 885"/>
                <a:gd name="T3" fmla="*/ 501 h 1379"/>
                <a:gd name="T4" fmla="*/ 80 w 885"/>
                <a:gd name="T5" fmla="*/ 1699 h 1379"/>
                <a:gd name="T6" fmla="*/ 716 w 885"/>
                <a:gd name="T7" fmla="*/ 2200 h 1379"/>
                <a:gd name="T8" fmla="*/ 1339 w 885"/>
                <a:gd name="T9" fmla="*/ 1708 h 1379"/>
                <a:gd name="T10" fmla="*/ 913 w 885"/>
                <a:gd name="T11" fmla="*/ 501 h 1379"/>
                <a:gd name="T12" fmla="*/ 913 w 885"/>
                <a:gd name="T13" fmla="*/ 0 h 137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85"/>
                <a:gd name="T22" fmla="*/ 0 h 1379"/>
                <a:gd name="T23" fmla="*/ 885 w 885"/>
                <a:gd name="T24" fmla="*/ 1379 h 137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85" h="1379">
                  <a:moveTo>
                    <a:pt x="311" y="3"/>
                  </a:moveTo>
                  <a:cubicBezTo>
                    <a:pt x="311" y="313"/>
                    <a:pt x="311" y="313"/>
                    <a:pt x="311" y="313"/>
                  </a:cubicBezTo>
                  <a:cubicBezTo>
                    <a:pt x="267" y="490"/>
                    <a:pt x="98" y="923"/>
                    <a:pt x="50" y="1061"/>
                  </a:cubicBezTo>
                  <a:cubicBezTo>
                    <a:pt x="0" y="1200"/>
                    <a:pt x="156" y="1379"/>
                    <a:pt x="447" y="1374"/>
                  </a:cubicBezTo>
                  <a:cubicBezTo>
                    <a:pt x="727" y="1371"/>
                    <a:pt x="885" y="1205"/>
                    <a:pt x="836" y="1067"/>
                  </a:cubicBezTo>
                  <a:cubicBezTo>
                    <a:pt x="787" y="928"/>
                    <a:pt x="613" y="493"/>
                    <a:pt x="570" y="313"/>
                  </a:cubicBezTo>
                  <a:cubicBezTo>
                    <a:pt x="570" y="0"/>
                    <a:pt x="570" y="0"/>
                    <a:pt x="570" y="0"/>
                  </a:cubicBezTo>
                </a:path>
              </a:pathLst>
            </a:custGeom>
            <a:noFill/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ES" altLang="es-ES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49614C0A-E7B0-5148-9C22-E7902ED54FCA}"/>
              </a:ext>
            </a:extLst>
          </p:cNvPr>
          <p:cNvSpPr txBox="1"/>
          <p:nvPr/>
        </p:nvSpPr>
        <p:spPr>
          <a:xfrm>
            <a:off x="312304" y="3645024"/>
            <a:ext cx="115257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Tx/>
              <a:buChar char="-"/>
            </a:pPr>
            <a:r>
              <a:rPr lang="en-US" sz="2000" i="1" dirty="0"/>
              <a:t>Epidemiological retrospective studies in hospital patients confirmed the efficacy of  anti-raft therapy. </a:t>
            </a:r>
            <a:r>
              <a:rPr lang="en-US" sz="2000" i="1" dirty="0" err="1">
                <a:solidFill>
                  <a:schemeClr val="bg1">
                    <a:lumMod val="50000"/>
                  </a:schemeClr>
                </a:solidFill>
              </a:rPr>
              <a:t>PLoS</a:t>
            </a:r>
            <a:r>
              <a:rPr lang="en-US" sz="2000" i="1" dirty="0">
                <a:solidFill>
                  <a:schemeClr val="bg1">
                    <a:lumMod val="50000"/>
                  </a:schemeClr>
                </a:solidFill>
              </a:rPr>
              <a:t> ONE 8(12): e82958. doi:10.1371/journal.pone.0082958 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A76C3A7-7B3D-BA45-BBDC-3A9FD8EE4AFC}"/>
              </a:ext>
            </a:extLst>
          </p:cNvPr>
          <p:cNvGrpSpPr/>
          <p:nvPr/>
        </p:nvGrpSpPr>
        <p:grpSpPr>
          <a:xfrm>
            <a:off x="330868" y="4581128"/>
            <a:ext cx="11525772" cy="932784"/>
            <a:chOff x="258860" y="3689324"/>
            <a:chExt cx="11525772" cy="932784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F3E2EE7-2D79-4E42-AC0A-335EAE5624B2}"/>
                </a:ext>
              </a:extLst>
            </p:cNvPr>
            <p:cNvSpPr txBox="1"/>
            <p:nvPr/>
          </p:nvSpPr>
          <p:spPr>
            <a:xfrm>
              <a:off x="258860" y="3689324"/>
              <a:ext cx="1152577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00100" lvl="1" indent="-342900">
                <a:buFontTx/>
                <a:buChar char="-"/>
              </a:pPr>
              <a:r>
                <a:rPr lang="en-US" sz="2000" dirty="0"/>
                <a:t>It can be effective against infections of other pathogens: </a:t>
              </a:r>
              <a:r>
                <a:rPr lang="en-US" sz="2000" i="1" dirty="0"/>
                <a:t>Enterococcus faecalis,</a:t>
              </a:r>
              <a:r>
                <a:rPr lang="en-US" sz="2000" dirty="0"/>
                <a:t> </a:t>
              </a:r>
              <a:r>
                <a:rPr lang="en-US" sz="2000" i="1" dirty="0"/>
                <a:t>Listeria monocytogenes or S. epidermidis. </a:t>
              </a:r>
              <a:r>
                <a:rPr lang="en-US" sz="2000" i="1" dirty="0">
                  <a:solidFill>
                    <a:schemeClr val="bg1">
                      <a:lumMod val="50000"/>
                    </a:schemeClr>
                  </a:solidFill>
                </a:rPr>
                <a:t>Tested in vitro</a:t>
              </a:r>
            </a:p>
          </p:txBody>
        </p:sp>
        <p:grpSp>
          <p:nvGrpSpPr>
            <p:cNvPr id="28" name="Group 14">
              <a:extLst>
                <a:ext uri="{FF2B5EF4-FFF2-40B4-BE49-F238E27FC236}">
                  <a16:creationId xmlns:a16="http://schemas.microsoft.com/office/drawing/2014/main" id="{1EF9791D-36A5-0148-84C2-5591B1F9ED3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6744072" y="4083712"/>
              <a:ext cx="330589" cy="538396"/>
              <a:chOff x="2171" y="1007"/>
              <a:chExt cx="1417" cy="2308"/>
            </a:xfrm>
          </p:grpSpPr>
          <p:sp>
            <p:nvSpPr>
              <p:cNvPr id="29" name="Oval 9">
                <a:extLst>
                  <a:ext uri="{FF2B5EF4-FFF2-40B4-BE49-F238E27FC236}">
                    <a16:creationId xmlns:a16="http://schemas.microsoft.com/office/drawing/2014/main" id="{D7E8F030-A9EC-E848-89CF-2B20CF19050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45" y="1007"/>
                <a:ext cx="466" cy="147"/>
              </a:xfrm>
              <a:prstGeom prst="ellipse">
                <a:avLst/>
              </a:prstGeom>
              <a:solidFill>
                <a:schemeClr val="bg1"/>
              </a:solidFill>
              <a:ln w="6350" cap="rnd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s-ES" altLang="es-ES"/>
              </a:p>
            </p:txBody>
          </p:sp>
          <p:sp>
            <p:nvSpPr>
              <p:cNvPr id="30" name="Freeform 7">
                <a:extLst>
                  <a:ext uri="{FF2B5EF4-FFF2-40B4-BE49-F238E27FC236}">
                    <a16:creationId xmlns:a16="http://schemas.microsoft.com/office/drawing/2014/main" id="{CBCFAEB2-E38B-5F49-B412-CFDB46928CA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171" y="2586"/>
                <a:ext cx="1417" cy="729"/>
              </a:xfrm>
              <a:custGeom>
                <a:avLst/>
                <a:gdLst>
                  <a:gd name="T0" fmla="*/ 1256 w 3688"/>
                  <a:gd name="T1" fmla="*/ 0 h 1895"/>
                  <a:gd name="T2" fmla="*/ 157 w 3688"/>
                  <a:gd name="T3" fmla="*/ 0 h 1895"/>
                  <a:gd name="T4" fmla="*/ 79 w 3688"/>
                  <a:gd name="T5" fmla="*/ 218 h 1895"/>
                  <a:gd name="T6" fmla="*/ 715 w 3688"/>
                  <a:gd name="T7" fmla="*/ 721 h 1895"/>
                  <a:gd name="T8" fmla="*/ 1339 w 3688"/>
                  <a:gd name="T9" fmla="*/ 227 h 1895"/>
                  <a:gd name="T10" fmla="*/ 1256 w 3688"/>
                  <a:gd name="T11" fmla="*/ 0 h 18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688"/>
                  <a:gd name="T19" fmla="*/ 0 h 1895"/>
                  <a:gd name="T20" fmla="*/ 3688 w 3688"/>
                  <a:gd name="T21" fmla="*/ 1895 h 189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688" h="1895">
                    <a:moveTo>
                      <a:pt x="3268" y="0"/>
                    </a:moveTo>
                    <a:cubicBezTo>
                      <a:pt x="409" y="0"/>
                      <a:pt x="409" y="0"/>
                      <a:pt x="409" y="0"/>
                    </a:cubicBezTo>
                    <a:cubicBezTo>
                      <a:pt x="330" y="238"/>
                      <a:pt x="250" y="431"/>
                      <a:pt x="205" y="567"/>
                    </a:cubicBezTo>
                    <a:cubicBezTo>
                      <a:pt x="0" y="1146"/>
                      <a:pt x="647" y="1895"/>
                      <a:pt x="1861" y="1873"/>
                    </a:cubicBezTo>
                    <a:cubicBezTo>
                      <a:pt x="3030" y="1861"/>
                      <a:pt x="3688" y="1169"/>
                      <a:pt x="3484" y="590"/>
                    </a:cubicBezTo>
                    <a:cubicBezTo>
                      <a:pt x="3438" y="454"/>
                      <a:pt x="3359" y="249"/>
                      <a:pt x="3268" y="0"/>
                    </a:cubicBezTo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s-ES" altLang="es-ES"/>
              </a:p>
            </p:txBody>
          </p:sp>
          <p:sp>
            <p:nvSpPr>
              <p:cNvPr id="31" name="Freeform 8">
                <a:extLst>
                  <a:ext uri="{FF2B5EF4-FFF2-40B4-BE49-F238E27FC236}">
                    <a16:creationId xmlns:a16="http://schemas.microsoft.com/office/drawing/2014/main" id="{11B4C131-06E4-3946-B2A1-2953E1C106F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171" y="1105"/>
                <a:ext cx="1417" cy="2208"/>
              </a:xfrm>
              <a:custGeom>
                <a:avLst/>
                <a:gdLst>
                  <a:gd name="T0" fmla="*/ 498 w 885"/>
                  <a:gd name="T1" fmla="*/ 5 h 1379"/>
                  <a:gd name="T2" fmla="*/ 498 w 885"/>
                  <a:gd name="T3" fmla="*/ 501 h 1379"/>
                  <a:gd name="T4" fmla="*/ 80 w 885"/>
                  <a:gd name="T5" fmla="*/ 1699 h 1379"/>
                  <a:gd name="T6" fmla="*/ 716 w 885"/>
                  <a:gd name="T7" fmla="*/ 2200 h 1379"/>
                  <a:gd name="T8" fmla="*/ 1339 w 885"/>
                  <a:gd name="T9" fmla="*/ 1708 h 1379"/>
                  <a:gd name="T10" fmla="*/ 913 w 885"/>
                  <a:gd name="T11" fmla="*/ 501 h 1379"/>
                  <a:gd name="T12" fmla="*/ 913 w 885"/>
                  <a:gd name="T13" fmla="*/ 0 h 137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85"/>
                  <a:gd name="T22" fmla="*/ 0 h 1379"/>
                  <a:gd name="T23" fmla="*/ 885 w 885"/>
                  <a:gd name="T24" fmla="*/ 1379 h 137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85" h="1379">
                    <a:moveTo>
                      <a:pt x="311" y="3"/>
                    </a:moveTo>
                    <a:cubicBezTo>
                      <a:pt x="311" y="313"/>
                      <a:pt x="311" y="313"/>
                      <a:pt x="311" y="313"/>
                    </a:cubicBezTo>
                    <a:cubicBezTo>
                      <a:pt x="267" y="490"/>
                      <a:pt x="98" y="923"/>
                      <a:pt x="50" y="1061"/>
                    </a:cubicBezTo>
                    <a:cubicBezTo>
                      <a:pt x="0" y="1200"/>
                      <a:pt x="156" y="1379"/>
                      <a:pt x="447" y="1374"/>
                    </a:cubicBezTo>
                    <a:cubicBezTo>
                      <a:pt x="727" y="1371"/>
                      <a:pt x="885" y="1205"/>
                      <a:pt x="836" y="1067"/>
                    </a:cubicBezTo>
                    <a:cubicBezTo>
                      <a:pt x="787" y="928"/>
                      <a:pt x="613" y="493"/>
                      <a:pt x="570" y="313"/>
                    </a:cubicBezTo>
                    <a:cubicBezTo>
                      <a:pt x="570" y="0"/>
                      <a:pt x="570" y="0"/>
                      <a:pt x="570" y="0"/>
                    </a:cubicBezTo>
                  </a:path>
                </a:pathLst>
              </a:cu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s-ES" altLang="es-ES"/>
              </a:p>
            </p:txBody>
          </p:sp>
        </p:grpSp>
      </p:grpSp>
      <p:pic>
        <p:nvPicPr>
          <p:cNvPr id="33" name="Audio 32">
            <a:hlinkClick r:id="" action="ppaction://media"/>
            <a:extLst>
              <a:ext uri="{FF2B5EF4-FFF2-40B4-BE49-F238E27FC236}">
                <a16:creationId xmlns:a16="http://schemas.microsoft.com/office/drawing/2014/main" id="{B6797842-2AD3-7347-BC29-612137F1F9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086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462"/>
    </mc:Choice>
    <mc:Fallback>
      <p:transition spd="slow" advTm="794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Right Arrow 130">
            <a:extLst>
              <a:ext uri="{FF2B5EF4-FFF2-40B4-BE49-F238E27FC236}">
                <a16:creationId xmlns:a16="http://schemas.microsoft.com/office/drawing/2014/main" id="{464221CC-230A-F34F-A1CD-7A480D5DF0B1}"/>
              </a:ext>
            </a:extLst>
          </p:cNvPr>
          <p:cNvSpPr/>
          <p:nvPr/>
        </p:nvSpPr>
        <p:spPr>
          <a:xfrm>
            <a:off x="4132267" y="4253720"/>
            <a:ext cx="2829165" cy="277969"/>
          </a:xfrm>
          <a:prstGeom prst="rightArrow">
            <a:avLst>
              <a:gd name="adj1" fmla="val 80931"/>
              <a:gd name="adj2" fmla="val 50000"/>
            </a:avLst>
          </a:prstGeom>
          <a:solidFill>
            <a:srgbClr val="91DF7E">
              <a:alpha val="2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0" name="Right Arrow 129">
            <a:extLst>
              <a:ext uri="{FF2B5EF4-FFF2-40B4-BE49-F238E27FC236}">
                <a16:creationId xmlns:a16="http://schemas.microsoft.com/office/drawing/2014/main" id="{EFE83A8F-BC51-6E45-A93A-BDF8429597A9}"/>
              </a:ext>
            </a:extLst>
          </p:cNvPr>
          <p:cNvSpPr/>
          <p:nvPr/>
        </p:nvSpPr>
        <p:spPr>
          <a:xfrm>
            <a:off x="4145899" y="2683220"/>
            <a:ext cx="2829165" cy="277969"/>
          </a:xfrm>
          <a:prstGeom prst="rightArrow">
            <a:avLst>
              <a:gd name="adj1" fmla="val 80931"/>
              <a:gd name="adj2" fmla="val 50000"/>
            </a:avLst>
          </a:prstGeom>
          <a:solidFill>
            <a:srgbClr val="FFC000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3" name="Bent Arrow 122">
            <a:extLst>
              <a:ext uri="{FF2B5EF4-FFF2-40B4-BE49-F238E27FC236}">
                <a16:creationId xmlns:a16="http://schemas.microsoft.com/office/drawing/2014/main" id="{8212FF79-FDCD-7043-9690-7EA787EEE1E5}"/>
              </a:ext>
            </a:extLst>
          </p:cNvPr>
          <p:cNvSpPr/>
          <p:nvPr/>
        </p:nvSpPr>
        <p:spPr>
          <a:xfrm rot="16200000" flipV="1">
            <a:off x="3468036" y="2495443"/>
            <a:ext cx="609193" cy="3418160"/>
          </a:xfrm>
          <a:prstGeom prst="bentArrow">
            <a:avLst>
              <a:gd name="adj1" fmla="val 37508"/>
              <a:gd name="adj2" fmla="val 25000"/>
              <a:gd name="adj3" fmla="val 25000"/>
              <a:gd name="adj4" fmla="val 44489"/>
            </a:avLst>
          </a:prstGeom>
          <a:solidFill>
            <a:srgbClr val="91D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Bent Arrow 3">
            <a:extLst>
              <a:ext uri="{FF2B5EF4-FFF2-40B4-BE49-F238E27FC236}">
                <a16:creationId xmlns:a16="http://schemas.microsoft.com/office/drawing/2014/main" id="{944FCED5-9F64-0143-AD6D-694101F71EE0}"/>
              </a:ext>
            </a:extLst>
          </p:cNvPr>
          <p:cNvSpPr/>
          <p:nvPr/>
        </p:nvSpPr>
        <p:spPr>
          <a:xfrm rot="5400000">
            <a:off x="3471245" y="1304437"/>
            <a:ext cx="609193" cy="3418160"/>
          </a:xfrm>
          <a:prstGeom prst="bentArrow">
            <a:avLst>
              <a:gd name="adj1" fmla="val 36258"/>
              <a:gd name="adj2" fmla="val 25000"/>
              <a:gd name="adj3" fmla="val 30003"/>
              <a:gd name="adj4" fmla="val 4448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CuadroTexto 4">
            <a:extLst>
              <a:ext uri="{FF2B5EF4-FFF2-40B4-BE49-F238E27FC236}">
                <a16:creationId xmlns:a16="http://schemas.microsoft.com/office/drawing/2014/main" id="{B9DDF771-45D8-4941-AFC4-80413863F8C7}"/>
              </a:ext>
            </a:extLst>
          </p:cNvPr>
          <p:cNvSpPr txBox="1"/>
          <p:nvPr/>
        </p:nvSpPr>
        <p:spPr>
          <a:xfrm>
            <a:off x="767408" y="956494"/>
            <a:ext cx="110172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b="1" dirty="0">
                <a:solidFill>
                  <a:srgbClr val="2D686D"/>
                </a:solidFill>
              </a:rPr>
              <a:t>2. </a:t>
            </a:r>
            <a:r>
              <a:rPr lang="es-ES" sz="2000" b="1" dirty="0" err="1">
                <a:solidFill>
                  <a:srgbClr val="2D686D"/>
                </a:solidFill>
              </a:rPr>
              <a:t>The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Product</a:t>
            </a:r>
            <a:r>
              <a:rPr lang="es-ES" sz="2000" b="1" dirty="0">
                <a:solidFill>
                  <a:srgbClr val="2D686D"/>
                </a:solidFill>
              </a:rPr>
              <a:t>: </a:t>
            </a:r>
            <a:r>
              <a:rPr lang="es-ES" sz="2800" b="1" dirty="0">
                <a:solidFill>
                  <a:srgbClr val="2D686D"/>
                </a:solidFill>
              </a:rPr>
              <a:t>CURRENT STATUS OF DEVELOPMENT</a:t>
            </a:r>
            <a:endParaRPr lang="es-ES" sz="2800" b="1" i="1" dirty="0">
              <a:solidFill>
                <a:srgbClr val="2D686D"/>
              </a:solidFill>
            </a:endParaRPr>
          </a:p>
        </p:txBody>
      </p:sp>
      <p:sp>
        <p:nvSpPr>
          <p:cNvPr id="33" name="Right Arrow 32">
            <a:extLst>
              <a:ext uri="{FF2B5EF4-FFF2-40B4-BE49-F238E27FC236}">
                <a16:creationId xmlns:a16="http://schemas.microsoft.com/office/drawing/2014/main" id="{ABD8C284-B343-1E45-A964-4FB054E70D2A}"/>
              </a:ext>
            </a:extLst>
          </p:cNvPr>
          <p:cNvSpPr/>
          <p:nvPr/>
        </p:nvSpPr>
        <p:spPr>
          <a:xfrm>
            <a:off x="5099719" y="3359721"/>
            <a:ext cx="1994577" cy="484632"/>
          </a:xfrm>
          <a:prstGeom prst="rightArrow">
            <a:avLst>
              <a:gd name="adj1" fmla="val 58293"/>
              <a:gd name="adj2" fmla="val 51037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9A38092-B51C-9F4C-AC53-83F6F88338BF}"/>
              </a:ext>
            </a:extLst>
          </p:cNvPr>
          <p:cNvSpPr txBox="1"/>
          <p:nvPr/>
        </p:nvSpPr>
        <p:spPr>
          <a:xfrm>
            <a:off x="3030229" y="2697478"/>
            <a:ext cx="8354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HMG-CoA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FFE66B6-CAC4-D84E-ACB2-C7B7E47AD30E}"/>
              </a:ext>
            </a:extLst>
          </p:cNvPr>
          <p:cNvSpPr txBox="1"/>
          <p:nvPr/>
        </p:nvSpPr>
        <p:spPr>
          <a:xfrm>
            <a:off x="3902737" y="2692613"/>
            <a:ext cx="9140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>
                <a:latin typeface="Arial"/>
                <a:cs typeface="Arial"/>
              </a:rPr>
              <a:t>Mevalonate</a:t>
            </a:r>
            <a:endParaRPr lang="en-US" sz="1100" dirty="0">
              <a:latin typeface="Arial"/>
              <a:cs typeface="Arial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888DD57-00ED-1D4B-91DD-B9AC94232EF7}"/>
              </a:ext>
            </a:extLst>
          </p:cNvPr>
          <p:cNvSpPr txBox="1"/>
          <p:nvPr/>
        </p:nvSpPr>
        <p:spPr>
          <a:xfrm>
            <a:off x="4849487" y="2692613"/>
            <a:ext cx="4122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IPP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9A9D318-A36A-F24A-BC9D-6BD85F01ABAF}"/>
              </a:ext>
            </a:extLst>
          </p:cNvPr>
          <p:cNvSpPr txBox="1"/>
          <p:nvPr/>
        </p:nvSpPr>
        <p:spPr>
          <a:xfrm>
            <a:off x="6979890" y="2652624"/>
            <a:ext cx="4873450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sz="1600" b="1" i="1" dirty="0">
                <a:ln w="0"/>
                <a:solidFill>
                  <a:srgbClr val="FFC000"/>
                </a:solidFill>
                <a:latin typeface="Arial"/>
                <a:cs typeface="Arial"/>
              </a:rPr>
              <a:t>Same route for cholesterol synthesis in humans</a:t>
            </a:r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3B753074-F159-294F-B684-296309B45E5E}"/>
              </a:ext>
            </a:extLst>
          </p:cNvPr>
          <p:cNvCxnSpPr/>
          <p:nvPr/>
        </p:nvCxnSpPr>
        <p:spPr>
          <a:xfrm>
            <a:off x="4745820" y="2838169"/>
            <a:ext cx="180000" cy="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4044C828-A0F7-D245-AC2D-EA60F6ADE1FD}"/>
              </a:ext>
            </a:extLst>
          </p:cNvPr>
          <p:cNvCxnSpPr/>
          <p:nvPr/>
        </p:nvCxnSpPr>
        <p:spPr>
          <a:xfrm>
            <a:off x="3796163" y="2838169"/>
            <a:ext cx="180000" cy="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330DE0E7-E87F-734C-A440-51C5F5A4D7B8}"/>
              </a:ext>
            </a:extLst>
          </p:cNvPr>
          <p:cNvGrpSpPr/>
          <p:nvPr/>
        </p:nvGrpSpPr>
        <p:grpSpPr>
          <a:xfrm>
            <a:off x="3496198" y="2181780"/>
            <a:ext cx="3070071" cy="438612"/>
            <a:chOff x="2667116" y="2181780"/>
            <a:chExt cx="3070071" cy="438612"/>
          </a:xfrm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95B53191-7CC2-704E-8055-201A299846AD}"/>
                </a:ext>
              </a:extLst>
            </p:cNvPr>
            <p:cNvGrpSpPr/>
            <p:nvPr/>
          </p:nvGrpSpPr>
          <p:grpSpPr>
            <a:xfrm>
              <a:off x="2954300" y="2456587"/>
              <a:ext cx="117364" cy="163805"/>
              <a:chOff x="3099515" y="3636094"/>
              <a:chExt cx="117364" cy="163805"/>
            </a:xfrm>
          </p:grpSpPr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F20D98F9-0ED8-BF42-A7C0-815B2B4F1939}"/>
                  </a:ext>
                </a:extLst>
              </p:cNvPr>
              <p:cNvCxnSpPr/>
              <p:nvPr/>
            </p:nvCxnSpPr>
            <p:spPr>
              <a:xfrm flipV="1">
                <a:off x="3162836" y="3636094"/>
                <a:ext cx="0" cy="156624"/>
              </a:xfrm>
              <a:prstGeom prst="line">
                <a:avLst/>
              </a:prstGeom>
              <a:ln w="9525"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3DCB1E31-752F-8947-BE00-0B46574D7DE6}"/>
                  </a:ext>
                </a:extLst>
              </p:cNvPr>
              <p:cNvCxnSpPr/>
              <p:nvPr/>
            </p:nvCxnSpPr>
            <p:spPr>
              <a:xfrm>
                <a:off x="3099515" y="3797773"/>
                <a:ext cx="117364" cy="2126"/>
              </a:xfrm>
              <a:prstGeom prst="line">
                <a:avLst/>
              </a:prstGeom>
              <a:ln w="9525"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48559D17-6726-2741-8F67-38BC8A088829}"/>
                </a:ext>
              </a:extLst>
            </p:cNvPr>
            <p:cNvSpPr txBox="1"/>
            <p:nvPr/>
          </p:nvSpPr>
          <p:spPr>
            <a:xfrm>
              <a:off x="2667116" y="2181780"/>
              <a:ext cx="307007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FF0000"/>
                  </a:solidFill>
                  <a:latin typeface="Arial"/>
                  <a:cs typeface="Arial"/>
                </a:rPr>
                <a:t>Statins  (cholesterol-inhibiting drugs)</a:t>
              </a:r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96420AEA-7B0A-E54A-8B89-0B515427F7EE}"/>
              </a:ext>
            </a:extLst>
          </p:cNvPr>
          <p:cNvSpPr txBox="1"/>
          <p:nvPr/>
        </p:nvSpPr>
        <p:spPr>
          <a:xfrm>
            <a:off x="5138369" y="3439831"/>
            <a:ext cx="1821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Bacterial Lipid Rafts</a:t>
            </a:r>
          </a:p>
        </p:txBody>
      </p:sp>
      <p:sp>
        <p:nvSpPr>
          <p:cNvPr id="71" name="Right Arrow 70">
            <a:extLst>
              <a:ext uri="{FF2B5EF4-FFF2-40B4-BE49-F238E27FC236}">
                <a16:creationId xmlns:a16="http://schemas.microsoft.com/office/drawing/2014/main" id="{188C304C-7837-DA40-91E4-F5EB73426A28}"/>
              </a:ext>
            </a:extLst>
          </p:cNvPr>
          <p:cNvSpPr/>
          <p:nvPr/>
        </p:nvSpPr>
        <p:spPr>
          <a:xfrm>
            <a:off x="7090598" y="3376416"/>
            <a:ext cx="1994577" cy="484632"/>
          </a:xfrm>
          <a:prstGeom prst="rightArrow">
            <a:avLst>
              <a:gd name="adj1" fmla="val 58293"/>
              <a:gd name="adj2" fmla="val 51037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C205861-BD6C-AC48-BF6D-2EF7B6096452}"/>
              </a:ext>
            </a:extLst>
          </p:cNvPr>
          <p:cNvSpPr txBox="1"/>
          <p:nvPr/>
        </p:nvSpPr>
        <p:spPr>
          <a:xfrm>
            <a:off x="7090598" y="3458482"/>
            <a:ext cx="2127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Antibiotic Resistance</a:t>
            </a:r>
          </a:p>
        </p:txBody>
      </p: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CEA1D163-11A8-0742-AED9-54481E2AA557}"/>
              </a:ext>
            </a:extLst>
          </p:cNvPr>
          <p:cNvCxnSpPr/>
          <p:nvPr/>
        </p:nvCxnSpPr>
        <p:spPr>
          <a:xfrm>
            <a:off x="2892634" y="2834186"/>
            <a:ext cx="180000" cy="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5" name="TextBox 114">
            <a:extLst>
              <a:ext uri="{FF2B5EF4-FFF2-40B4-BE49-F238E27FC236}">
                <a16:creationId xmlns:a16="http://schemas.microsoft.com/office/drawing/2014/main" id="{973E629B-69A0-FA4D-BF4E-55285B2A71C6}"/>
              </a:ext>
            </a:extLst>
          </p:cNvPr>
          <p:cNvSpPr txBox="1"/>
          <p:nvPr/>
        </p:nvSpPr>
        <p:spPr>
          <a:xfrm>
            <a:off x="2066762" y="2699579"/>
            <a:ext cx="8915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Acetyl-CoA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935752CF-FFA6-F645-886E-8834D344605C}"/>
              </a:ext>
            </a:extLst>
          </p:cNvPr>
          <p:cNvSpPr txBox="1"/>
          <p:nvPr/>
        </p:nvSpPr>
        <p:spPr>
          <a:xfrm>
            <a:off x="3618298" y="4246555"/>
            <a:ext cx="49084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MEP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38F4BD2A-7596-C14F-B869-C8109634551D}"/>
              </a:ext>
            </a:extLst>
          </p:cNvPr>
          <p:cNvSpPr txBox="1"/>
          <p:nvPr/>
        </p:nvSpPr>
        <p:spPr>
          <a:xfrm>
            <a:off x="4148841" y="4247510"/>
            <a:ext cx="6880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HMBPP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4190E3A5-68FC-6343-A621-4D629D3296C7}"/>
              </a:ext>
            </a:extLst>
          </p:cNvPr>
          <p:cNvSpPr txBox="1"/>
          <p:nvPr/>
        </p:nvSpPr>
        <p:spPr>
          <a:xfrm>
            <a:off x="4856606" y="4247510"/>
            <a:ext cx="4122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IPP</a:t>
            </a:r>
          </a:p>
        </p:txBody>
      </p:sp>
      <p:cxnSp>
        <p:nvCxnSpPr>
          <p:cNvPr id="119" name="Straight Arrow Connector 118">
            <a:extLst>
              <a:ext uri="{FF2B5EF4-FFF2-40B4-BE49-F238E27FC236}">
                <a16:creationId xmlns:a16="http://schemas.microsoft.com/office/drawing/2014/main" id="{314924C8-E597-3845-8C62-DEFE6A7CD64A}"/>
              </a:ext>
            </a:extLst>
          </p:cNvPr>
          <p:cNvCxnSpPr/>
          <p:nvPr/>
        </p:nvCxnSpPr>
        <p:spPr>
          <a:xfrm>
            <a:off x="4752939" y="4393066"/>
            <a:ext cx="180000" cy="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>
            <a:extLst>
              <a:ext uri="{FF2B5EF4-FFF2-40B4-BE49-F238E27FC236}">
                <a16:creationId xmlns:a16="http://schemas.microsoft.com/office/drawing/2014/main" id="{F695A549-7225-084A-AF3A-A52A1DEF1466}"/>
              </a:ext>
            </a:extLst>
          </p:cNvPr>
          <p:cNvCxnSpPr/>
          <p:nvPr/>
        </p:nvCxnSpPr>
        <p:spPr>
          <a:xfrm>
            <a:off x="4042267" y="4393066"/>
            <a:ext cx="180000" cy="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>
            <a:extLst>
              <a:ext uri="{FF2B5EF4-FFF2-40B4-BE49-F238E27FC236}">
                <a16:creationId xmlns:a16="http://schemas.microsoft.com/office/drawing/2014/main" id="{CAD35236-09C7-384A-8EED-8948577A110E}"/>
              </a:ext>
            </a:extLst>
          </p:cNvPr>
          <p:cNvCxnSpPr/>
          <p:nvPr/>
        </p:nvCxnSpPr>
        <p:spPr>
          <a:xfrm>
            <a:off x="3475037" y="4389083"/>
            <a:ext cx="180000" cy="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2" name="TextBox 121">
            <a:extLst>
              <a:ext uri="{FF2B5EF4-FFF2-40B4-BE49-F238E27FC236}">
                <a16:creationId xmlns:a16="http://schemas.microsoft.com/office/drawing/2014/main" id="{C681BB50-1658-1E4B-9B98-8DDAA1527D0C}"/>
              </a:ext>
            </a:extLst>
          </p:cNvPr>
          <p:cNvSpPr txBox="1"/>
          <p:nvPr/>
        </p:nvSpPr>
        <p:spPr>
          <a:xfrm>
            <a:off x="2267523" y="4233453"/>
            <a:ext cx="127631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GA3P + Pyruvate</a:t>
            </a:r>
          </a:p>
        </p:txBody>
      </p: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F7656F78-7BCD-5940-B745-31D032EF0B5C}"/>
              </a:ext>
            </a:extLst>
          </p:cNvPr>
          <p:cNvGrpSpPr/>
          <p:nvPr/>
        </p:nvGrpSpPr>
        <p:grpSpPr>
          <a:xfrm rot="10800000">
            <a:off x="4028535" y="4591288"/>
            <a:ext cx="117364" cy="163805"/>
            <a:chOff x="3099515" y="3636094"/>
            <a:chExt cx="117364" cy="163805"/>
          </a:xfrm>
        </p:grpSpPr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884B28BA-A1CD-D04B-A01B-F0C703EE65F3}"/>
                </a:ext>
              </a:extLst>
            </p:cNvPr>
            <p:cNvCxnSpPr/>
            <p:nvPr/>
          </p:nvCxnSpPr>
          <p:spPr>
            <a:xfrm flipV="1">
              <a:off x="3162836" y="3636094"/>
              <a:ext cx="0" cy="156624"/>
            </a:xfrm>
            <a:prstGeom prst="line">
              <a:avLst/>
            </a:prstGeom>
            <a:ln w="9525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CE770E73-5E48-A44C-BC6A-C8E72642AA48}"/>
                </a:ext>
              </a:extLst>
            </p:cNvPr>
            <p:cNvCxnSpPr/>
            <p:nvPr/>
          </p:nvCxnSpPr>
          <p:spPr>
            <a:xfrm>
              <a:off x="3099515" y="3797773"/>
              <a:ext cx="117364" cy="2126"/>
            </a:xfrm>
            <a:prstGeom prst="line">
              <a:avLst/>
            </a:prstGeom>
            <a:ln w="9525">
              <a:solidFill>
                <a:srgbClr val="FF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7" name="TextBox 126">
            <a:extLst>
              <a:ext uri="{FF2B5EF4-FFF2-40B4-BE49-F238E27FC236}">
                <a16:creationId xmlns:a16="http://schemas.microsoft.com/office/drawing/2014/main" id="{BBD414D7-6C8D-2249-9284-9BE44092CD91}"/>
              </a:ext>
            </a:extLst>
          </p:cNvPr>
          <p:cNvSpPr txBox="1"/>
          <p:nvPr/>
        </p:nvSpPr>
        <p:spPr>
          <a:xfrm>
            <a:off x="3700190" y="4722123"/>
            <a:ext cx="28504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Arial"/>
                <a:cs typeface="Arial"/>
              </a:rPr>
              <a:t>Clomazone  (Plant-control drugs)</a:t>
            </a:r>
          </a:p>
          <a:p>
            <a:r>
              <a:rPr lang="en-US" sz="1400" dirty="0" err="1">
                <a:solidFill>
                  <a:srgbClr val="FF0000"/>
                </a:solidFill>
                <a:latin typeface="Arial"/>
                <a:cs typeface="Arial"/>
              </a:rPr>
              <a:t>Fosmidomycin</a:t>
            </a:r>
            <a:endParaRPr lang="en-US" sz="14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D0837047-0B75-D848-9DF1-9E00C6A0BA8A}"/>
              </a:ext>
            </a:extLst>
          </p:cNvPr>
          <p:cNvSpPr txBox="1"/>
          <p:nvPr/>
        </p:nvSpPr>
        <p:spPr>
          <a:xfrm>
            <a:off x="6931461" y="4219806"/>
            <a:ext cx="4600940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sz="1600" b="1" i="1" dirty="0">
                <a:ln w="0"/>
                <a:solidFill>
                  <a:srgbClr val="00B050"/>
                </a:solidFill>
                <a:latin typeface="Arial"/>
                <a:cs typeface="Arial"/>
              </a:rPr>
              <a:t>Same route for ergosterol synthesis in plants</a:t>
            </a:r>
          </a:p>
        </p:txBody>
      </p: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98A09FDC-B3F5-C841-91A9-512807974D2F}"/>
              </a:ext>
            </a:extLst>
          </p:cNvPr>
          <p:cNvGrpSpPr/>
          <p:nvPr/>
        </p:nvGrpSpPr>
        <p:grpSpPr>
          <a:xfrm>
            <a:off x="645554" y="2549429"/>
            <a:ext cx="1369286" cy="523220"/>
            <a:chOff x="645554" y="2549429"/>
            <a:chExt cx="1369286" cy="523220"/>
          </a:xfrm>
        </p:grpSpPr>
        <p:sp>
          <p:nvSpPr>
            <p:cNvPr id="133" name="Rounded Rectangle 132">
              <a:extLst>
                <a:ext uri="{FF2B5EF4-FFF2-40B4-BE49-F238E27FC236}">
                  <a16:creationId xmlns:a16="http://schemas.microsoft.com/office/drawing/2014/main" id="{DA3B7FF0-7D39-CF4A-8B3D-28D985AFDE00}"/>
                </a:ext>
              </a:extLst>
            </p:cNvPr>
            <p:cNvSpPr/>
            <p:nvPr/>
          </p:nvSpPr>
          <p:spPr>
            <a:xfrm>
              <a:off x="722766" y="2578827"/>
              <a:ext cx="1186665" cy="464424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1C6D5E47-18CF-614E-AA43-59B60202B1FD}"/>
                </a:ext>
              </a:extLst>
            </p:cNvPr>
            <p:cNvSpPr txBox="1"/>
            <p:nvPr/>
          </p:nvSpPr>
          <p:spPr>
            <a:xfrm>
              <a:off x="645554" y="2549429"/>
              <a:ext cx="136928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>
                  <a:latin typeface="Arial"/>
                  <a:cs typeface="Arial"/>
                </a:rPr>
                <a:t>Gram-Positive </a:t>
              </a:r>
            </a:p>
            <a:p>
              <a:pPr algn="ctr"/>
              <a:r>
                <a:rPr lang="en-US" sz="1400" dirty="0">
                  <a:latin typeface="Arial"/>
                  <a:cs typeface="Arial"/>
                </a:rPr>
                <a:t>Pathogens</a:t>
              </a:r>
            </a:p>
          </p:txBody>
        </p:sp>
      </p:grp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9C9EEE8A-090A-8649-AAED-222449BDA5ED}"/>
              </a:ext>
            </a:extLst>
          </p:cNvPr>
          <p:cNvGrpSpPr/>
          <p:nvPr/>
        </p:nvGrpSpPr>
        <p:grpSpPr>
          <a:xfrm>
            <a:off x="615267" y="4057908"/>
            <a:ext cx="1447833" cy="523220"/>
            <a:chOff x="617086" y="2529883"/>
            <a:chExt cx="1447833" cy="523220"/>
          </a:xfrm>
        </p:grpSpPr>
        <p:sp>
          <p:nvSpPr>
            <p:cNvPr id="137" name="Rounded Rectangle 136">
              <a:extLst>
                <a:ext uri="{FF2B5EF4-FFF2-40B4-BE49-F238E27FC236}">
                  <a16:creationId xmlns:a16="http://schemas.microsoft.com/office/drawing/2014/main" id="{DAD31A09-D1FB-5440-BBA0-32E74128AC71}"/>
                </a:ext>
              </a:extLst>
            </p:cNvPr>
            <p:cNvSpPr/>
            <p:nvPr/>
          </p:nvSpPr>
          <p:spPr>
            <a:xfrm>
              <a:off x="692796" y="2578827"/>
              <a:ext cx="1216635" cy="464424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CCEEBB1E-B4C9-134C-B61B-1B6640D24910}"/>
                </a:ext>
              </a:extLst>
            </p:cNvPr>
            <p:cNvSpPr txBox="1"/>
            <p:nvPr/>
          </p:nvSpPr>
          <p:spPr>
            <a:xfrm>
              <a:off x="617086" y="2529883"/>
              <a:ext cx="144783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400" dirty="0">
                  <a:latin typeface="Arial"/>
                  <a:cs typeface="Arial"/>
                </a:rPr>
                <a:t>Gram-Negative </a:t>
              </a:r>
            </a:p>
            <a:p>
              <a:pPr algn="ctr"/>
              <a:r>
                <a:rPr lang="en-US" sz="1400" dirty="0">
                  <a:latin typeface="Arial"/>
                  <a:cs typeface="Arial"/>
                </a:rPr>
                <a:t>Pathogens</a:t>
              </a:r>
            </a:p>
          </p:txBody>
        </p:sp>
      </p:grp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90B08A8-D78B-324C-A081-0E2793A10B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02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775"/>
    </mc:Choice>
    <mc:Fallback>
      <p:transition spd="slow" advTm="53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CuadroTexto 4">
            <a:extLst>
              <a:ext uri="{FF2B5EF4-FFF2-40B4-BE49-F238E27FC236}">
                <a16:creationId xmlns:a16="http://schemas.microsoft.com/office/drawing/2014/main" id="{B9DDF771-45D8-4941-AFC4-80413863F8C7}"/>
              </a:ext>
            </a:extLst>
          </p:cNvPr>
          <p:cNvSpPr txBox="1"/>
          <p:nvPr/>
        </p:nvSpPr>
        <p:spPr>
          <a:xfrm>
            <a:off x="767408" y="956494"/>
            <a:ext cx="110172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b="1" dirty="0">
                <a:solidFill>
                  <a:srgbClr val="2D686D"/>
                </a:solidFill>
              </a:rPr>
              <a:t>2. </a:t>
            </a:r>
            <a:r>
              <a:rPr lang="es-ES" sz="2000" b="1" dirty="0" err="1">
                <a:solidFill>
                  <a:srgbClr val="2D686D"/>
                </a:solidFill>
              </a:rPr>
              <a:t>The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Product</a:t>
            </a:r>
            <a:r>
              <a:rPr lang="es-ES" sz="2000" b="1" dirty="0">
                <a:solidFill>
                  <a:srgbClr val="2D686D"/>
                </a:solidFill>
              </a:rPr>
              <a:t>: </a:t>
            </a:r>
            <a:r>
              <a:rPr lang="es-ES" sz="2800" b="1" dirty="0">
                <a:solidFill>
                  <a:srgbClr val="2D686D"/>
                </a:solidFill>
              </a:rPr>
              <a:t>IPR PROTECTION, PITFALLS AND RISKS</a:t>
            </a:r>
            <a:endParaRPr lang="es-ES" sz="2800" b="1" i="1" dirty="0">
              <a:solidFill>
                <a:srgbClr val="2D686D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979F4AA-04EF-3341-BE06-E278EA43E69A}"/>
              </a:ext>
            </a:extLst>
          </p:cNvPr>
          <p:cNvSpPr txBox="1"/>
          <p:nvPr/>
        </p:nvSpPr>
        <p:spPr>
          <a:xfrm>
            <a:off x="258860" y="1772816"/>
            <a:ext cx="111657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000" b="1" dirty="0">
                <a:latin typeface="+mj-lt"/>
              </a:rPr>
              <a:t>IPR protection:</a:t>
            </a:r>
            <a:r>
              <a:rPr lang="en-US" sz="2000" dirty="0">
                <a:latin typeface="+mj-lt"/>
              </a:rPr>
              <a:t> Patented in 2017. Currently in National Phase. Extended to USA and Europe</a:t>
            </a:r>
            <a:endParaRPr lang="en-US" sz="200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C990BF3-4FB6-4D47-AFF8-35D2CFC0583C}"/>
              </a:ext>
            </a:extLst>
          </p:cNvPr>
          <p:cNvSpPr txBox="1"/>
          <p:nvPr/>
        </p:nvSpPr>
        <p:spPr>
          <a:xfrm>
            <a:off x="231341" y="2492896"/>
            <a:ext cx="111657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000" b="1" dirty="0">
                <a:latin typeface="+mj-lt"/>
              </a:rPr>
              <a:t>Pitfalls and risks</a:t>
            </a:r>
          </a:p>
          <a:p>
            <a:pPr marL="800100" lvl="1" indent="-342900">
              <a:buFontTx/>
              <a:buChar char="-"/>
            </a:pPr>
            <a:r>
              <a:rPr lang="en-US" sz="2000" dirty="0">
                <a:latin typeface="+mj-lt"/>
              </a:rPr>
              <a:t>The treatment is unlikely to present problems in the clinic.</a:t>
            </a:r>
          </a:p>
          <a:p>
            <a:pPr marL="800100" lvl="1" indent="-342900">
              <a:buFontTx/>
              <a:buChar char="-"/>
            </a:pPr>
            <a:r>
              <a:rPr lang="en-US" sz="2000" dirty="0">
                <a:latin typeface="+mj-lt"/>
              </a:rPr>
              <a:t>The mayor risk is in its nature of repositioning compounds, as there is no exclusivity of their use and they are generic drugs.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57232C6-F1A8-D149-8100-1E15AE080D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82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780"/>
    </mc:Choice>
    <mc:Fallback>
      <p:transition spd="slow" advTm="59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CuadroTexto 4">
            <a:extLst>
              <a:ext uri="{FF2B5EF4-FFF2-40B4-BE49-F238E27FC236}">
                <a16:creationId xmlns:a16="http://schemas.microsoft.com/office/drawing/2014/main" id="{B9DDF771-45D8-4941-AFC4-80413863F8C7}"/>
              </a:ext>
            </a:extLst>
          </p:cNvPr>
          <p:cNvSpPr txBox="1"/>
          <p:nvPr/>
        </p:nvSpPr>
        <p:spPr>
          <a:xfrm>
            <a:off x="767408" y="956494"/>
            <a:ext cx="110172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b="1" dirty="0">
                <a:solidFill>
                  <a:srgbClr val="2D686D"/>
                </a:solidFill>
              </a:rPr>
              <a:t>3. </a:t>
            </a:r>
            <a:r>
              <a:rPr lang="es-ES" sz="2000" b="1" dirty="0" err="1">
                <a:solidFill>
                  <a:srgbClr val="2D686D"/>
                </a:solidFill>
              </a:rPr>
              <a:t>Partnering</a:t>
            </a:r>
            <a:r>
              <a:rPr lang="es-ES" sz="2000" b="1" dirty="0">
                <a:solidFill>
                  <a:srgbClr val="2D686D"/>
                </a:solidFill>
              </a:rPr>
              <a:t> </a:t>
            </a:r>
            <a:r>
              <a:rPr lang="es-ES" sz="2000" b="1" dirty="0" err="1">
                <a:solidFill>
                  <a:srgbClr val="2D686D"/>
                </a:solidFill>
              </a:rPr>
              <a:t>Opportunities</a:t>
            </a:r>
            <a:endParaRPr lang="es-ES" sz="2800" b="1" i="1" dirty="0">
              <a:solidFill>
                <a:srgbClr val="2D686D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9FC67C-7748-1E4D-B7F4-A1D62A52682A}"/>
              </a:ext>
            </a:extLst>
          </p:cNvPr>
          <p:cNvSpPr txBox="1"/>
          <p:nvPr/>
        </p:nvSpPr>
        <p:spPr>
          <a:xfrm>
            <a:off x="472194" y="2315368"/>
            <a:ext cx="111612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will provide a therapeutic alternative to treat multi-drug resistant gram-positive and gram-negative bacterial infections that cannot be treated with conventional antibiotic therapies. </a:t>
            </a:r>
          </a:p>
          <a:p>
            <a:endParaRPr lang="en-US" dirty="0"/>
          </a:p>
          <a:p>
            <a:r>
              <a:rPr lang="en-US" dirty="0"/>
              <a:t>Our technology would benefit from lower production cost (as they are generic drugs and can be easily brought to the industry). </a:t>
            </a:r>
          </a:p>
          <a:p>
            <a:endParaRPr lang="en-US" dirty="0"/>
          </a:p>
          <a:p>
            <a:r>
              <a:rPr lang="en-US" dirty="0"/>
              <a:t>The EBT can offer additional services, such as development of diagnostic kits to identify antibiotic-resistant profiles in clinical samples.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DC8B6A-BC2B-284A-9D0D-AFD499A8DC5C}"/>
              </a:ext>
            </a:extLst>
          </p:cNvPr>
          <p:cNvSpPr txBox="1"/>
          <p:nvPr/>
        </p:nvSpPr>
        <p:spPr>
          <a:xfrm>
            <a:off x="443372" y="1467801"/>
            <a:ext cx="11161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would like to start a Technology-Based Company (EBT) that will start a new line of business </a:t>
            </a:r>
            <a:r>
              <a:rPr lang="en-US" b="1" dirty="0"/>
              <a:t>to “rescue” antibiotics</a:t>
            </a:r>
            <a:r>
              <a:rPr lang="en-US" dirty="0"/>
              <a:t> </a:t>
            </a:r>
            <a:r>
              <a:rPr lang="en-US" b="1" dirty="0"/>
              <a:t>that are currently discarded </a:t>
            </a:r>
            <a:r>
              <a:rPr lang="en-US" dirty="0"/>
              <a:t>due to the rising of antibiotic-resistant infections.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1CF629E-53B5-4745-B6CE-D6DE3D448E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241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83"/>
    </mc:Choice>
    <mc:Fallback>
      <p:transition spd="slow" advTm="90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4959</TotalTime>
  <Words>864</Words>
  <Application>Microsoft Macintosh PowerPoint</Application>
  <PresentationFormat>Widescreen</PresentationFormat>
  <Paragraphs>147</Paragraphs>
  <Slides>12</Slides>
  <Notes>1</Notes>
  <HiddenSlides>0</HiddenSlides>
  <MMClips>12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ArialMT</vt:lpstr>
      <vt:lpstr>Calibri</vt:lpstr>
      <vt:lpstr>Century Gothic</vt:lpstr>
      <vt:lpstr>Tahoma</vt:lpstr>
      <vt:lpstr>Times New Roman</vt:lpstr>
      <vt:lpstr>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</dc:creator>
  <cp:lastModifiedBy>Daniel Lopez</cp:lastModifiedBy>
  <cp:revision>204</cp:revision>
  <dcterms:created xsi:type="dcterms:W3CDTF">2011-02-09T10:32:11Z</dcterms:created>
  <dcterms:modified xsi:type="dcterms:W3CDTF">2021-04-06T17:49:20Z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DISdDocName">
    <vt:lpwstr>PRODF380563</vt:lpwstr>
  </property>
  <property fmtid="{D5CDD505-2E9C-101B-9397-08002B2CF9AE}" pid="3" name="DISProperties">
    <vt:lpwstr>DISdDocName,DIScgiUrl,DISdUser,DISdID,DISTaskPaneUrl</vt:lpwstr>
  </property>
  <property fmtid="{D5CDD505-2E9C-101B-9397-08002B2CF9AE}" pid="4" name="DIScgiUrl">
    <vt:lpwstr>http://www.farmaindustria.org/cs/idcplg</vt:lpwstr>
  </property>
  <property fmtid="{D5CDD505-2E9C-101B-9397-08002B2CF9AE}" pid="5" name="DISdUser">
    <vt:lpwstr>WCS</vt:lpwstr>
  </property>
  <property fmtid="{D5CDD505-2E9C-101B-9397-08002B2CF9AE}" pid="6" name="DISdID">
    <vt:lpwstr>30609</vt:lpwstr>
  </property>
  <property fmtid="{D5CDD505-2E9C-101B-9397-08002B2CF9AE}" pid="7" name="DISTaskPaneUrl">
    <vt:lpwstr>http://www.farmaindustria.org/cs/idcplg?IdcService=DESKTOP_DOC_INFO&amp;dDocName=PRODF380563&amp;dID=30609&amp;ClientControlled=DocMan,taskpane&amp;coreContentOnly=1</vt:lpwstr>
  </property>
</Properties>
</file>